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media1.mp4" ContentType="video/unknown"/>
  <Override PartName="/ppt/notesSlides/notesSlide12.xml" ContentType="application/vnd.openxmlformats-officedocument.presentationml.notesSlide+xml"/>
  <Override PartName="/ppt/media/media2.mp4" ContentType="video/unknown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5E00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5E00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38100" cap="flat">
              <a:solidFill>
                <a:srgbClr val="005E00"/>
              </a:solidFill>
              <a:prstDash val="solid"/>
              <a:round/>
            </a:ln>
          </a:top>
          <a:bottom>
            <a:ln w="127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005E00"/>
        </a:fontRef>
        <a:srgbClr val="005E00"/>
      </a:tcTxStyle>
      <a:tcStyle>
        <a:tcBdr>
          <a:left>
            <a:ln w="12700" cap="flat">
              <a:solidFill>
                <a:srgbClr val="005E00"/>
              </a:solidFill>
              <a:prstDash val="solid"/>
              <a:round/>
            </a:ln>
          </a:left>
          <a:right>
            <a:ln w="12700" cap="flat">
              <a:solidFill>
                <a:srgbClr val="005E00"/>
              </a:solidFill>
              <a:prstDash val="solid"/>
              <a:round/>
            </a:ln>
          </a:right>
          <a:top>
            <a:ln w="12700" cap="flat">
              <a:solidFill>
                <a:srgbClr val="005E00"/>
              </a:solidFill>
              <a:prstDash val="solid"/>
              <a:round/>
            </a:ln>
          </a:top>
          <a:bottom>
            <a:ln w="38100" cap="flat">
              <a:solidFill>
                <a:srgbClr val="005E00"/>
              </a:solidFill>
              <a:prstDash val="solid"/>
              <a:round/>
            </a:ln>
          </a:bottom>
          <a:insideH>
            <a:ln w="12700" cap="flat">
              <a:solidFill>
                <a:srgbClr val="005E00"/>
              </a:solidFill>
              <a:prstDash val="solid"/>
              <a:round/>
            </a:ln>
          </a:insideH>
          <a:insideV>
            <a:ln w="12700" cap="flat">
              <a:solidFill>
                <a:srgbClr val="005E00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Уважаемые коллеги! Вашему вниманию представляется доклад на тему: "Умная колонка своими руками: От паяльника до искусственного интеллекта!"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	И так давайте более подробно разберемся в принципе как все это работает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Мы говорим в микрофон. Наша речь оцифровывается и предаться по </a:t>
            </a:r>
            <a:r>
              <a:t>I</a:t>
            </a:r>
            <a:r>
              <a:t>2</a:t>
            </a:r>
            <a:r>
              <a:t>S </a:t>
            </a:r>
            <a:r>
              <a:t>в микроконтроллер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Из микроконтроллера с помощью </a:t>
            </a:r>
            <a:r>
              <a:t>UDP </a:t>
            </a:r>
            <a:r>
              <a:t>пакетов данных из микрофона по вайфай отправляются на сервер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Когда сервер получает </a:t>
            </a:r>
            <a:r>
              <a:t>UDP</a:t>
            </a:r>
            <a:r>
              <a:t> пакеты он отправляет их библиотеку </a:t>
            </a:r>
            <a:r>
              <a:t>vosk </a:t>
            </a:r>
            <a:r>
              <a:t>и преобразует оцифрованную речь с помощью нейронной сети в текст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Текст постоянно анализируется серверном на наличие в нем ключевого слова, при появлении его в тексте последующие слова записываются в буфер, который наполняется пока не появится пауза более 3 секунд между словами, после чего буфер отправляется в ГигаЧат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Получив буфер слов ГигаЧат анализирует что от него хотят и генерирует ответ, после чего отправляет ответ обратно на наш сервер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Когда сервер получил ответ от ГигаЧата в текстовом виде он начинает его преобразовывать в речь, для чего используется библиотека </a:t>
            </a:r>
            <a:r>
              <a:t>GTTS</a:t>
            </a:r>
            <a:r>
              <a:t>, преобразованный тест записывается в </a:t>
            </a:r>
            <a:r>
              <a:t>mp</a:t>
            </a:r>
            <a:r>
              <a:t>3 файл на диске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Когда файл готов и записан на диск, отправляется команда микроконтроллеру о том что ответ готов и можно его воспроизвести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Микроконтроллер подключается к серверу по </a:t>
            </a:r>
            <a:r>
              <a:t>HTTP </a:t>
            </a:r>
            <a:r>
              <a:t>получает данные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Данные воспроизводятся через усилитель в динамике по шине </a:t>
            </a:r>
            <a:r>
              <a:t>I</a:t>
            </a:r>
            <a:r>
              <a:t>2</a:t>
            </a:r>
            <a:r>
              <a:t>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На данном слайде представлен фрагмент работы умной колонкой с </a:t>
            </a:r>
            <a:r>
              <a:t>GigaChat</a:t>
            </a:r>
            <a:r>
              <a:t>ом, а также еще раз выведен </a:t>
            </a:r>
            <a:r>
              <a:t>QR </a:t>
            </a:r>
            <a:r>
              <a:t>код содержащий ссылку на репозиторий с исходным кодом</a:t>
            </a:r>
            <a:r>
              <a:rPr sz="2200"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На данном слайде представлен фрагмент работы </a:t>
            </a:r>
            <a:r>
              <a:t>AI </a:t>
            </a:r>
            <a:r>
              <a:t>агента, который ходит в интернет на бесплатный сервер погоды узнает ее по запросы и отвечает пользователю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Спасибо за внимание! Если есть вопросы, задавайте, постараюсь на них ответить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Цель доклада: Показать, как в домашней условиях своими руками создать персонального голосового ассистента на базе GigaChat для решения ваших задач.</a:t>
            </a:r>
          </a:p>
          <a:p>
            <a:pPr>
              <a:spcBef>
                <a:spcPts val="1200"/>
              </a:spcBef>
              <a:buSzPct val="100000"/>
              <a:buFont typeface="Arial"/>
              <a:buChar char="•"/>
              <a:defRPr b="1" sz="1400">
                <a:solidFill>
                  <a:srgbClr val="0F1115"/>
                </a:solidFill>
                <a:latin typeface="quote-cjk-patch"/>
                <a:ea typeface="quote-cjk-patch"/>
                <a:cs typeface="quote-cjk-patch"/>
                <a:sym typeface="quote-cjk-patch"/>
              </a:defRPr>
            </a:pPr>
            <a:r>
              <a:t>Как работает система:</a:t>
            </a:r>
            <a:r>
              <a:rPr b="0"/>
              <a:t> от захвата голоса до синтеза ответной речи.</a:t>
            </a:r>
            <a:endParaRPr b="0"/>
          </a:p>
          <a:p>
            <a:pPr>
              <a:spcBef>
                <a:spcPts val="1200"/>
              </a:spcBef>
              <a:buSzPct val="100000"/>
              <a:buFont typeface="Arial"/>
              <a:buChar char="•"/>
              <a:defRPr b="1" sz="1400">
                <a:solidFill>
                  <a:srgbClr val="0F1115"/>
                </a:solidFill>
                <a:latin typeface="quote-cjk-patch"/>
                <a:ea typeface="quote-cjk-patch"/>
                <a:cs typeface="quote-cjk-patch"/>
                <a:sym typeface="quote-cjk-patch"/>
              </a:defRPr>
            </a:pPr>
            <a:r>
              <a:t>Что нужно для сборки:</a:t>
            </a:r>
            <a:r>
              <a:rPr b="0"/>
              <a:t> недорогие компоненты (микрофон, динамик, </a:t>
            </a:r>
            <a:r>
              <a:rPr b="0"/>
              <a:t>ESP32) </a:t>
            </a:r>
            <a:r>
              <a:rPr b="0"/>
              <a:t>и базовые навыки.</a:t>
            </a:r>
            <a:endParaRPr b="0"/>
          </a:p>
          <a:p>
            <a:pPr>
              <a:spcBef>
                <a:spcPts val="1200"/>
              </a:spcBef>
              <a:buSzPct val="100000"/>
              <a:buFont typeface="Arial"/>
              <a:buChar char="•"/>
              <a:defRPr b="1" sz="1400">
                <a:solidFill>
                  <a:srgbClr val="0F1115"/>
                </a:solidFill>
                <a:latin typeface="quote-cjk-patch"/>
                <a:ea typeface="quote-cjk-patch"/>
                <a:cs typeface="quote-cjk-patch"/>
                <a:sym typeface="quote-cjk-patch"/>
              </a:defRPr>
            </a:pPr>
            <a:r>
              <a:t>Как всё соединить:</a:t>
            </a:r>
            <a:r>
              <a:rPr b="0"/>
              <a:t> от пайки до написания кода на </a:t>
            </a:r>
            <a:r>
              <a:rPr b="0"/>
              <a:t>C++ </a:t>
            </a:r>
            <a:r>
              <a:rPr b="0"/>
              <a:t>и </a:t>
            </a:r>
            <a:r>
              <a:rPr b="0"/>
              <a:t>Python.</a:t>
            </a:r>
            <a:endParaRPr b="0"/>
          </a:p>
          <a:p>
            <a:pPr>
              <a:spcBef>
                <a:spcPts val="1200"/>
              </a:spcBef>
              <a:buSzPct val="100000"/>
              <a:buFont typeface="Arial"/>
              <a:buChar char="•"/>
              <a:defRPr b="1" sz="1400">
                <a:solidFill>
                  <a:srgbClr val="0F1115"/>
                </a:solidFill>
                <a:latin typeface="quote-cjk-patch"/>
                <a:ea typeface="quote-cjk-patch"/>
                <a:cs typeface="quote-cjk-patch"/>
                <a:sym typeface="quote-cjk-patch"/>
              </a:defRPr>
            </a:pPr>
            <a:r>
              <a:t>Принцип работы:</a:t>
            </a:r>
            <a:r>
              <a:rPr b="0"/>
              <a:t> ключевое слово → запрос в </a:t>
            </a:r>
            <a:r>
              <a:rPr b="0"/>
              <a:t>GigaChat → </a:t>
            </a:r>
            <a:r>
              <a:rPr b="0"/>
              <a:t>голосовой ответ.</a:t>
            </a:r>
            <a:endParaRPr b="0"/>
          </a:p>
          <a:p>
            <a:pPr>
              <a:spcBef>
                <a:spcPts val="1200"/>
              </a:spcBef>
              <a:defRPr sz="1400">
                <a:solidFill>
                  <a:srgbClr val="0F1115"/>
                </a:solidFill>
                <a:latin typeface="quote-cjk-patch"/>
                <a:ea typeface="quote-cjk-patch"/>
                <a:cs typeface="quote-cjk-patch"/>
                <a:sym typeface="quote-cjk-patch"/>
              </a:defRPr>
            </a:pPr>
            <a:r>
              <a:t>Итог: реальный работающий прототип, который можно повторить дома.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И так давайте по фантазируем как же должна работать наша умная колонка, что она должна уметь: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Умная колонка записывает голос и передает его на сервер, где голос преобразуется в текст.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Сервер анализирует текст, ожидая ключевое слово (например, "Смарт").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Обнаружив ключевое слово, сервер отправляет запрос в </a:t>
            </a:r>
            <a:r>
              <a:t>GigaChat</a:t>
            </a:r>
            <a:r>
              <a:t> для обработки.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Получив текстовый ответ от </a:t>
            </a:r>
            <a:r>
              <a:t>GigaChat</a:t>
            </a:r>
            <a:r>
              <a:t>, сервер преобразует его в речь и дает команду умной колонке что бы та озвучила ответ через динамик.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Главная задача колонки: Быть вашим голосовым шлюзом к мощному ИИ (</a:t>
            </a:r>
            <a:r>
              <a:t>GigaChat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В крупную клетку умная колонка у нас будет состоять из 4 элементов: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Это не посредственно сама умная колонка, которая в себя включает микрофон, динамик и микроконтроллер, который умеет передавать данные по </a:t>
            </a:r>
            <a:r>
              <a:t>WiFi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Среда передачи данных </a:t>
            </a:r>
            <a:r>
              <a:t>WiFi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Сервер, который занимается преобразованием речи в текст, отслеживанием ключевого слова и отправкой данных в гигачат, а также созданием аудио ответа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Сервер ГигаЧата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Что же на потребуется для создания непосредственно умной колонки: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Это микроконтроллер </a:t>
            </a:r>
            <a:r>
              <a:t>ESP</a:t>
            </a:r>
            <a:r>
              <a:t>32 (скажем так более мощный вариант </a:t>
            </a:r>
            <a:r>
              <a:t>Arduino</a:t>
            </a:r>
            <a:r>
              <a:t>), умеет работать с </a:t>
            </a:r>
            <a:r>
              <a:t>WiFi </a:t>
            </a:r>
            <a:r>
              <a:t>и </a:t>
            </a:r>
            <a:r>
              <a:t>bluetooch</a:t>
            </a:r>
            <a:r>
              <a:t> + плата разрабоки, которая позволяет удобно собрать колонку без пайки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Усилитель </a:t>
            </a:r>
            <a:r>
              <a:t>Max</a:t>
            </a:r>
            <a:r>
              <a:t>98357, умеет принимать аудио по шине </a:t>
            </a:r>
            <a:r>
              <a:t>I</a:t>
            </a:r>
            <a:r>
              <a:t>2</a:t>
            </a:r>
            <a:r>
              <a:t>S </a:t>
            </a:r>
            <a:r>
              <a:t>и воспроизводить его в динамике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Всенаправленный микрофон </a:t>
            </a:r>
            <a:r>
              <a:t>INMP</a:t>
            </a:r>
            <a:r>
              <a:t>441, умеет захватывать голос, оцифровывать его и передавать его по шине </a:t>
            </a:r>
            <a:r>
              <a:t>I</a:t>
            </a:r>
            <a:r>
              <a:t>2</a:t>
            </a:r>
            <a:r>
              <a:t>S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 Динамик, тут все просто нужен для воспроизведения ответа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Соединительные провода мама-мама для сборки всего этого в единое целое устройство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Может понадобится паяльник так как микрофон и модуль усиления приходят без распаянных ножек, но можно поискать где уже все распаянно</a:t>
            </a:r>
          </a:p>
          <a:p>
            <a:pPr indent="22860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В принципе это все что понадобится для создания аппаратной части умной колонки, не так уж и много. Примерная цена всего комплекта не более 3 тысяч рублей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Купив все элементы, можно приступать к подключению микрофона и усилителя к микроконтроллеру. Схема подключения представлена на рисунке 2. Вам всего то потребуется подключить 6 проводов от микрофона к микроконтроллеру и 5 проводов от усилителя к микроконтроллеру. Соответственно к усилителю нужно еще подключить динамик, как показано на рисунке. Питание нужно будет подать на микросхему от </a:t>
            </a:r>
            <a:r>
              <a:t>PowerBanka</a:t>
            </a:r>
            <a:r>
              <a:t> через разъем.	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Схема подключения микрофона, усилителя и динамика показа на рисунке 2. Микрофон подключаем: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VDD </a:t>
            </a:r>
            <a:r>
              <a:t>к питанию </a:t>
            </a:r>
            <a:r>
              <a:t>ESP</a:t>
            </a:r>
            <a:r>
              <a:t>32 3.3</a:t>
            </a:r>
            <a:r>
              <a:t>V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GND</a:t>
            </a:r>
            <a:r>
              <a:t> – к земле </a:t>
            </a:r>
            <a:r>
              <a:t>ESP</a:t>
            </a:r>
            <a:r>
              <a:t>32, </a:t>
            </a:r>
            <a:r>
              <a:t>SD </a:t>
            </a:r>
            <a:r>
              <a:t>(</a:t>
            </a:r>
            <a:r>
              <a:t>Serial Data</a:t>
            </a:r>
            <a:r>
              <a:t>) (оцифрованный аудиосигнал в формате I2S) к контакту </a:t>
            </a:r>
            <a:r>
              <a:t>Esp</a:t>
            </a:r>
            <a:r>
              <a:t>32 </a:t>
            </a:r>
            <a:r>
              <a:t>D</a:t>
            </a:r>
            <a:r>
              <a:t>32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SCK</a:t>
            </a:r>
            <a:r>
              <a:t> (Синхронизирует передачу данных) к </a:t>
            </a:r>
            <a:r>
              <a:t>ESP</a:t>
            </a:r>
            <a:r>
              <a:t>32 </a:t>
            </a:r>
            <a:r>
              <a:t>D</a:t>
            </a:r>
            <a:r>
              <a:t>14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World Select</a:t>
            </a:r>
            <a:r>
              <a:t> (казывает, передается ли в данный момент левый (L) или правый (R) канал (частота равна частоте дискретизации)) к </a:t>
            </a:r>
            <a:r>
              <a:t>ESP</a:t>
            </a:r>
            <a:r>
              <a:t> 32 </a:t>
            </a:r>
            <a:r>
              <a:t>D</a:t>
            </a:r>
            <a:r>
              <a:t>15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L/R (Channel Select) – к земле выбор левого канала, если к + то выбор правого канала 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Усилитель подключаем: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VDD </a:t>
            </a:r>
            <a:r>
              <a:t>к питанию </a:t>
            </a:r>
            <a:r>
              <a:t>ESP</a:t>
            </a:r>
            <a:r>
              <a:t>32 3.3</a:t>
            </a:r>
            <a:r>
              <a:t>V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GND</a:t>
            </a:r>
            <a:r>
              <a:t> – к земле </a:t>
            </a:r>
            <a:r>
              <a:t>ESP</a:t>
            </a:r>
            <a:r>
              <a:t>32, </a:t>
            </a:r>
            <a:r>
              <a:t>SD </a:t>
            </a:r>
            <a:r>
              <a:t>(</a:t>
            </a:r>
            <a:r>
              <a:t>Serial Data</a:t>
            </a:r>
            <a:r>
              <a:t>) (оцифрованный аудиосигнал в формате I2S) к контакту </a:t>
            </a:r>
            <a:r>
              <a:t>Esp</a:t>
            </a:r>
            <a:r>
              <a:t>32 </a:t>
            </a:r>
            <a:r>
              <a:t>D</a:t>
            </a:r>
            <a:r>
              <a:t>32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DIN (Data Input): Вход цифровых аудиоданных. Сюда подается аудиопоток в формате I2S к   </a:t>
            </a:r>
            <a:r>
              <a:t>ESP</a:t>
            </a:r>
            <a:r>
              <a:t>32 </a:t>
            </a:r>
            <a:r>
              <a:t>D</a:t>
            </a:r>
            <a:r>
              <a:t>25.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BCLK (Bit Clock): Тактовый сигнал битов. Синхронизирует передачу данных. Генерируется мастером (микроконтроллером, аудиоисточником) к   </a:t>
            </a:r>
            <a:r>
              <a:t>ESP</a:t>
            </a:r>
            <a:r>
              <a:t>32 </a:t>
            </a:r>
            <a:r>
              <a:t>D</a:t>
            </a:r>
            <a:r>
              <a:t>27.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LRCLK (Left/Right Clock) / WS (Word Select): </a:t>
            </a:r>
            <a:r>
              <a:t>Выбор канала</a:t>
            </a:r>
            <a:r>
              <a:t> (</a:t>
            </a:r>
            <a:r>
              <a:t>Слово</a:t>
            </a:r>
            <a:r>
              <a:t>). </a:t>
            </a:r>
            <a:r>
              <a:t>Определяет, передаются ли данные для левого (L) или правого (R) канала (частота = частоте дискретизации). Генерируется мастером к   </a:t>
            </a:r>
            <a:r>
              <a:t>ESP</a:t>
            </a:r>
            <a:r>
              <a:t>32 </a:t>
            </a:r>
            <a:r>
              <a:t>D</a:t>
            </a:r>
            <a:r>
              <a:t>2</a:t>
            </a:r>
            <a:r>
              <a:t>6</a:t>
            </a:r>
            <a:r>
              <a:t>. </a:t>
            </a:r>
          </a:p>
          <a:p>
            <a:pPr marL="342900" indent="-342900">
              <a:buSzPct val="100000"/>
              <a:buAutoNum type="arabicPeriod" startAt="1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И к усилителю подключаем динамик</a:t>
            </a:r>
          </a:p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Через </a:t>
            </a:r>
            <a:r>
              <a:t>type</a:t>
            </a:r>
            <a:r>
              <a:t>-</a:t>
            </a:r>
            <a:r>
              <a:t>c </a:t>
            </a:r>
            <a:r>
              <a:t>от </a:t>
            </a:r>
            <a:r>
              <a:t>PowerBanka </a:t>
            </a:r>
            <a:r>
              <a:t>либо другого источника тока подаем 5 вольт</a:t>
            </a:r>
            <a:r>
              <a:rPr sz="2200"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	На рисунке 3 результат моего творчества – это вариант собранной колонки. Образец собран с использованием платы разработки, в которую </a:t>
            </a:r>
            <a:r>
              <a:t>ESP</a:t>
            </a:r>
            <a:r>
              <a:t>32 просто вставляется сверху. Плата разработки позволяет подключать источники тока с различными разъемами, а также имеет большое количество дополнительных пинов для подключения питания переферийных устройств, что очень удобно.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Для создания программной части умной колонки потребуется установить редактор кода </a:t>
            </a:r>
            <a:r>
              <a:t>visual studio code </a:t>
            </a:r>
            <a:r>
              <a:t>и к нему плагин </a:t>
            </a:r>
            <a:r>
              <a:t>platform io</a:t>
            </a:r>
            <a:r>
              <a:t>, который позволяет отлаживать и загружать код в различные микроконтроллеры. Код для умной колонки написан на языке </a:t>
            </a:r>
            <a:r>
              <a:t>c</a:t>
            </a:r>
            <a:r>
              <a:t>++, его можно запросто заполучить, просканировав </a:t>
            </a:r>
            <a:r>
              <a:t>QR </a:t>
            </a:r>
            <a:r>
              <a:t>коде на рисунке 4. Исходный код, который вы скачаете из репозитория практически сразу готов к загрузке в микроконтроллер, потребуется только указать данные (название и пароль) от вайфай сети через которую колонка будет подключатся к нашему серверу, а также ИП адрес сервера.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Серверная часть умной колонки представляет из себя скрипт на языке пайтон. Скрипт отвечает у нас за распознавания речи в текст, детектирования ключевого слова, отправки данных после получения ключевого слова в гига чат, получения ответа от гига чата в виде текста и создание на основе этого текста аудиофайла. Созданный аудиофайл воспроизводится умной колонкой после получения команды от серверной части на его воспроизведения. </a:t>
            </a:r>
          </a:p>
          <a:p>
            <a:pPr indent="449580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Данный скрипт лежит в репозитории вместе с исходным кодом от колонки. Что же потребуется что бы создать серверную часть: 1. Компьютер, я использовал в качестве сервера свой ноутбук на базе процессора </a:t>
            </a:r>
            <a:r>
              <a:t>M</a:t>
            </a:r>
            <a:r>
              <a:t>1. 2. Нужно будет установить на компьютер пайтон и все необходимые зависимости, которые указаны в файле requirements.txt (список библиотек представлен на слайде) 3. Потребуется скачать нейронную сеть для библиотеки преобразования речи </a:t>
            </a:r>
            <a:r>
              <a:t>Vosk</a:t>
            </a:r>
            <a:r>
              <a:t> (название нейронки, которую нужно скачать представлено на слайде). 4. Ну и прописать ИП адрес нашей умной колонки, который она получила при подключении к вайфай 5. Еще потребуется токен от ГигаЧата 6. И модель ГигаЧата на ваш выбор.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Сгруппировать"/>
          <p:cNvGrpSpPr/>
          <p:nvPr/>
        </p:nvGrpSpPr>
        <p:grpSpPr>
          <a:xfrm>
            <a:off x="-1144557" y="-5199864"/>
            <a:ext cx="25010486" cy="25169383"/>
            <a:chOff x="0" y="0"/>
            <a:chExt cx="25010485" cy="25169381"/>
          </a:xfrm>
        </p:grpSpPr>
        <p:sp>
          <p:nvSpPr>
            <p:cNvPr id="22" name="Кружок"/>
            <p:cNvSpPr/>
            <p:nvPr/>
          </p:nvSpPr>
          <p:spPr>
            <a:xfrm flipH="1">
              <a:off x="11294483" y="11453376"/>
              <a:ext cx="13716003" cy="13716006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" name="Кружок"/>
            <p:cNvSpPr/>
            <p:nvPr/>
          </p:nvSpPr>
          <p:spPr>
            <a:xfrm flipH="1">
              <a:off x="6306594" y="0"/>
              <a:ext cx="13716006" cy="13716002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" name="Кружок"/>
            <p:cNvSpPr/>
            <p:nvPr/>
          </p:nvSpPr>
          <p:spPr>
            <a:xfrm flipH="1">
              <a:off x="0" y="3955296"/>
              <a:ext cx="13716005" cy="13716006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Сгруппировать"/>
          <p:cNvGrpSpPr/>
          <p:nvPr/>
        </p:nvGrpSpPr>
        <p:grpSpPr>
          <a:xfrm>
            <a:off x="-1253454" y="-2469690"/>
            <a:ext cx="27406282" cy="20541803"/>
            <a:chOff x="0" y="0"/>
            <a:chExt cx="27406281" cy="20541802"/>
          </a:xfrm>
        </p:grpSpPr>
        <p:sp>
          <p:nvSpPr>
            <p:cNvPr id="2" name="Кружок"/>
            <p:cNvSpPr/>
            <p:nvPr/>
          </p:nvSpPr>
          <p:spPr>
            <a:xfrm>
              <a:off x="0" y="1535804"/>
              <a:ext cx="13716001" cy="13716006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" name="Кружок"/>
            <p:cNvSpPr/>
            <p:nvPr/>
          </p:nvSpPr>
          <p:spPr>
            <a:xfrm>
              <a:off x="6022436" y="6825798"/>
              <a:ext cx="13716002" cy="13716005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" name="Кружок"/>
            <p:cNvSpPr/>
            <p:nvPr/>
          </p:nvSpPr>
          <p:spPr>
            <a:xfrm>
              <a:off x="13690280" y="0"/>
              <a:ext cx="13716002" cy="13716002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7" name="Уровень текста 1…"/>
          <p:cNvSpPr txBox="1"/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" name="Номер слайда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600" strike="noStrike" sz="30000" u="none">
          <a:solidFill>
            <a:srgbClr val="000000"/>
          </a:solidFill>
          <a:uFillTx/>
          <a:latin typeface="SB Sans Display Semibold"/>
          <a:ea typeface="SB Sans Display Semibold"/>
          <a:cs typeface="SB Sans Display Semibold"/>
          <a:sym typeface="SB Sans Display Semibold"/>
        </a:defRPr>
      </a:lvl9pPr>
    </p:titleStyle>
    <p:bodyStyle>
      <a:lvl1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3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"/>
          <p:cNvSpPr txBox="1"/>
          <p:nvPr/>
        </p:nvSpPr>
        <p:spPr>
          <a:xfrm>
            <a:off x="6510725" y="4829292"/>
            <a:ext cx="11362489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b="1" spc="-600" sz="125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pPr>
            <a:r>
              <a:t>Умная колонка</a:t>
            </a:r>
          </a:p>
          <a:p>
            <a:pPr>
              <a:lnSpc>
                <a:spcPct val="80000"/>
              </a:lnSpc>
              <a:defRPr b="1" spc="-600" sz="125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pPr>
            <a:r>
              <a:t>своими руками</a:t>
            </a:r>
          </a:p>
        </p:txBody>
      </p:sp>
      <p:pic>
        <p:nvPicPr>
          <p:cNvPr id="36" name="logo_sber_white.png" descr="logo_sber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9041" y="1457325"/>
            <a:ext cx="2305846" cy="63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Скругленный прямоугольник 6"/>
          <p:cNvGrpSpPr/>
          <p:nvPr/>
        </p:nvGrpSpPr>
        <p:grpSpPr>
          <a:xfrm>
            <a:off x="1367998" y="3545514"/>
            <a:ext cx="21600001" cy="8712001"/>
            <a:chOff x="0" y="0"/>
            <a:chExt cx="21599999" cy="8711999"/>
          </a:xfrm>
        </p:grpSpPr>
        <p:sp>
          <p:nvSpPr>
            <p:cNvPr id="194" name="Закругленный прямоугольник"/>
            <p:cNvSpPr/>
            <p:nvPr/>
          </p:nvSpPr>
          <p:spPr>
            <a:xfrm>
              <a:off x="0" y="0"/>
              <a:ext cx="21600000" cy="8712000"/>
            </a:xfrm>
            <a:prstGeom prst="roundRect">
              <a:avLst>
                <a:gd name="adj" fmla="val 4498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</a:p>
          </p:txBody>
        </p:sp>
        <p:sp>
          <p:nvSpPr>
            <p:cNvPr id="195" name="Схема прохождения речи до GigaChat и воспроизведение ответа от него"/>
            <p:cNvSpPr txBox="1"/>
            <p:nvPr/>
          </p:nvSpPr>
          <p:spPr>
            <a:xfrm>
              <a:off x="225948" y="117948"/>
              <a:ext cx="21220104" cy="2423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Схема прохождения речи до </a:t>
              </a:r>
              <a:r>
                <a:t>GigaChat </a:t>
              </a:r>
              <a:r>
                <a:t>и воспроизведение ответа от него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</p:txBody>
        </p:sp>
      </p:grpSp>
      <p:sp>
        <p:nvSpPr>
          <p:cNvPr id="197" name="Прямоугольник 11"/>
          <p:cNvSpPr/>
          <p:nvPr/>
        </p:nvSpPr>
        <p:spPr>
          <a:xfrm>
            <a:off x="4679999" y="6371999"/>
            <a:ext cx="4752002" cy="4176001"/>
          </a:xfrm>
          <a:prstGeom prst="rect">
            <a:avLst/>
          </a:prstGeom>
          <a:solidFill>
            <a:srgbClr val="FFFFFF">
              <a:alpha val="3695"/>
            </a:srgbClr>
          </a:solidFill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Работа умной колонки и сервера</a:t>
            </a:r>
          </a:p>
        </p:txBody>
      </p:sp>
      <p:grpSp>
        <p:nvGrpSpPr>
          <p:cNvPr id="201" name="Овал 4"/>
          <p:cNvGrpSpPr/>
          <p:nvPr/>
        </p:nvGrpSpPr>
        <p:grpSpPr>
          <a:xfrm>
            <a:off x="1907860" y="4967999"/>
            <a:ext cx="1944775" cy="1944001"/>
            <a:chOff x="0" y="0"/>
            <a:chExt cx="1944774" cy="1943999"/>
          </a:xfrm>
        </p:grpSpPr>
        <p:sp>
          <p:nvSpPr>
            <p:cNvPr id="199" name="Кружок"/>
            <p:cNvSpPr/>
            <p:nvPr/>
          </p:nvSpPr>
          <p:spPr>
            <a:xfrm>
              <a:off x="-1" y="0"/>
              <a:ext cx="1944776" cy="1944000"/>
            </a:xfrm>
            <a:prstGeom prst="ellipse">
              <a:avLst/>
            </a:prstGeom>
            <a:solidFill>
              <a:srgbClr val="FFFFFF">
                <a:alpha val="4000"/>
              </a:srgbClr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00" name="Микрофон"/>
            <p:cNvSpPr txBox="1"/>
            <p:nvPr/>
          </p:nvSpPr>
          <p:spPr>
            <a:xfrm>
              <a:off x="291154" y="819600"/>
              <a:ext cx="1362465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Микрофон</a:t>
              </a:r>
            </a:p>
          </p:txBody>
        </p:sp>
      </p:grpSp>
      <p:grpSp>
        <p:nvGrpSpPr>
          <p:cNvPr id="204" name="Овал 7"/>
          <p:cNvGrpSpPr/>
          <p:nvPr/>
        </p:nvGrpSpPr>
        <p:grpSpPr>
          <a:xfrm>
            <a:off x="1913894" y="9934320"/>
            <a:ext cx="1944776" cy="1944001"/>
            <a:chOff x="0" y="0"/>
            <a:chExt cx="1944774" cy="1943999"/>
          </a:xfrm>
        </p:grpSpPr>
        <p:sp>
          <p:nvSpPr>
            <p:cNvPr id="202" name="Кружок"/>
            <p:cNvSpPr/>
            <p:nvPr/>
          </p:nvSpPr>
          <p:spPr>
            <a:xfrm>
              <a:off x="-1" y="0"/>
              <a:ext cx="1944776" cy="1944000"/>
            </a:xfrm>
            <a:prstGeom prst="ellipse">
              <a:avLst/>
            </a:prstGeom>
            <a:solidFill>
              <a:srgbClr val="FFFFFF">
                <a:alpha val="4000"/>
              </a:srgbClr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03" name="Динамик"/>
            <p:cNvSpPr txBox="1"/>
            <p:nvPr/>
          </p:nvSpPr>
          <p:spPr>
            <a:xfrm>
              <a:off x="291154" y="819600"/>
              <a:ext cx="1362465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Динамик</a:t>
              </a:r>
            </a:p>
          </p:txBody>
        </p:sp>
      </p:grpSp>
      <p:grpSp>
        <p:nvGrpSpPr>
          <p:cNvPr id="207" name="Прямоугольник 10"/>
          <p:cNvGrpSpPr/>
          <p:nvPr/>
        </p:nvGrpSpPr>
        <p:grpSpPr>
          <a:xfrm>
            <a:off x="4967999" y="6588000"/>
            <a:ext cx="4212001" cy="1008001"/>
            <a:chOff x="0" y="0"/>
            <a:chExt cx="4211999" cy="1008000"/>
          </a:xfrm>
        </p:grpSpPr>
        <p:sp>
          <p:nvSpPr>
            <p:cNvPr id="205" name="Прямоугольник"/>
            <p:cNvSpPr/>
            <p:nvPr/>
          </p:nvSpPr>
          <p:spPr>
            <a:xfrm>
              <a:off x="0" y="-1"/>
              <a:ext cx="4212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06" name="Передача UDP  с голосом на сервер"/>
            <p:cNvSpPr txBox="1"/>
            <p:nvPr/>
          </p:nvSpPr>
          <p:spPr>
            <a:xfrm>
              <a:off x="6350" y="148399"/>
              <a:ext cx="41993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Передача </a:t>
              </a:r>
              <a:r>
                <a:t>UDP </a:t>
              </a:r>
              <a:br/>
              <a:r>
                <a:t>с голосом на сервер</a:t>
              </a:r>
            </a:p>
          </p:txBody>
        </p:sp>
      </p:grpSp>
      <p:grpSp>
        <p:nvGrpSpPr>
          <p:cNvPr id="210" name="Прямоугольник 12"/>
          <p:cNvGrpSpPr/>
          <p:nvPr/>
        </p:nvGrpSpPr>
        <p:grpSpPr>
          <a:xfrm>
            <a:off x="4967999" y="7920000"/>
            <a:ext cx="4212001" cy="1008001"/>
            <a:chOff x="0" y="0"/>
            <a:chExt cx="4211999" cy="1008000"/>
          </a:xfrm>
        </p:grpSpPr>
        <p:sp>
          <p:nvSpPr>
            <p:cNvPr id="208" name="Прямоугольник"/>
            <p:cNvSpPr/>
            <p:nvPr/>
          </p:nvSpPr>
          <p:spPr>
            <a:xfrm>
              <a:off x="0" y="-1"/>
              <a:ext cx="4212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09" name="Получение команды на воспроизведение audio файла"/>
            <p:cNvSpPr txBox="1"/>
            <p:nvPr/>
          </p:nvSpPr>
          <p:spPr>
            <a:xfrm>
              <a:off x="6350" y="148399"/>
              <a:ext cx="41993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Получение команды на воспроизведение </a:t>
              </a:r>
              <a:r>
                <a:t>audio </a:t>
              </a:r>
              <a:r>
                <a:t>файла</a:t>
              </a:r>
            </a:p>
          </p:txBody>
        </p:sp>
      </p:grpSp>
      <p:grpSp>
        <p:nvGrpSpPr>
          <p:cNvPr id="213" name="Прямоугольник 13"/>
          <p:cNvGrpSpPr/>
          <p:nvPr/>
        </p:nvGrpSpPr>
        <p:grpSpPr>
          <a:xfrm>
            <a:off x="4967999" y="9252000"/>
            <a:ext cx="4212001" cy="1008001"/>
            <a:chOff x="0" y="0"/>
            <a:chExt cx="4211999" cy="1008000"/>
          </a:xfrm>
        </p:grpSpPr>
        <p:sp>
          <p:nvSpPr>
            <p:cNvPr id="211" name="Прямоугольник"/>
            <p:cNvSpPr/>
            <p:nvPr/>
          </p:nvSpPr>
          <p:spPr>
            <a:xfrm>
              <a:off x="0" y="-1"/>
              <a:ext cx="4212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12" name="Отправка аудио в динамик"/>
            <p:cNvSpPr txBox="1"/>
            <p:nvPr/>
          </p:nvSpPr>
          <p:spPr>
            <a:xfrm>
              <a:off x="6350" y="300800"/>
              <a:ext cx="41993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Отправка аудио в динамик</a:t>
              </a:r>
            </a:p>
          </p:txBody>
        </p:sp>
      </p:grpSp>
      <p:sp>
        <p:nvSpPr>
          <p:cNvPr id="276" name="Соединительная линия уступом 14"/>
          <p:cNvSpPr/>
          <p:nvPr/>
        </p:nvSpPr>
        <p:spPr>
          <a:xfrm>
            <a:off x="3858259" y="5939790"/>
            <a:ext cx="3215641" cy="64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7" name="Соединительная линия уступом 16"/>
          <p:cNvSpPr/>
          <p:nvPr/>
        </p:nvSpPr>
        <p:spPr>
          <a:xfrm>
            <a:off x="3864609" y="10265410"/>
            <a:ext cx="3209291" cy="640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6" name="Прямоугольник 19"/>
          <p:cNvSpPr/>
          <p:nvPr/>
        </p:nvSpPr>
        <p:spPr>
          <a:xfrm>
            <a:off x="10799999" y="6372000"/>
            <a:ext cx="9360001" cy="4176002"/>
          </a:xfrm>
          <a:prstGeom prst="rect">
            <a:avLst/>
          </a:prstGeom>
          <a:solidFill>
            <a:srgbClr val="FFFFFF">
              <a:alpha val="4050"/>
            </a:srgbClr>
          </a:solidFill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9" name="Прямоугольник 20"/>
          <p:cNvGrpSpPr/>
          <p:nvPr/>
        </p:nvGrpSpPr>
        <p:grpSpPr>
          <a:xfrm>
            <a:off x="11167460" y="6584399"/>
            <a:ext cx="2880001" cy="1008001"/>
            <a:chOff x="0" y="0"/>
            <a:chExt cx="2879999" cy="1008000"/>
          </a:xfrm>
        </p:grpSpPr>
        <p:sp>
          <p:nvSpPr>
            <p:cNvPr id="217" name="Прямоугольник"/>
            <p:cNvSpPr/>
            <p:nvPr/>
          </p:nvSpPr>
          <p:spPr>
            <a:xfrm>
              <a:off x="0" y="-1"/>
              <a:ext cx="2880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18" name="Vosk речь  в текст"/>
            <p:cNvSpPr txBox="1"/>
            <p:nvPr/>
          </p:nvSpPr>
          <p:spPr>
            <a:xfrm>
              <a:off x="6350" y="148399"/>
              <a:ext cx="28673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Vosk </a:t>
              </a:r>
              <a:r>
                <a:t>речь </a:t>
              </a:r>
              <a:br/>
              <a:r>
                <a:t>в текст</a:t>
              </a:r>
            </a:p>
          </p:txBody>
        </p:sp>
      </p:grpSp>
      <p:grpSp>
        <p:nvGrpSpPr>
          <p:cNvPr id="222" name="Прямоугольник 21"/>
          <p:cNvGrpSpPr/>
          <p:nvPr/>
        </p:nvGrpSpPr>
        <p:grpSpPr>
          <a:xfrm>
            <a:off x="14615999" y="6588000"/>
            <a:ext cx="2880001" cy="1008001"/>
            <a:chOff x="0" y="0"/>
            <a:chExt cx="2879999" cy="1008000"/>
          </a:xfrm>
        </p:grpSpPr>
        <p:sp>
          <p:nvSpPr>
            <p:cNvPr id="220" name="Прямоугольник"/>
            <p:cNvSpPr/>
            <p:nvPr/>
          </p:nvSpPr>
          <p:spPr>
            <a:xfrm>
              <a:off x="0" y="-1"/>
              <a:ext cx="2880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21" name="Ожидание  ключевого слова"/>
            <p:cNvSpPr txBox="1"/>
            <p:nvPr/>
          </p:nvSpPr>
          <p:spPr>
            <a:xfrm>
              <a:off x="6350" y="148399"/>
              <a:ext cx="28673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Ожидание </a:t>
              </a:r>
              <a:br/>
              <a:r>
                <a:t>ключевого слова</a:t>
              </a:r>
            </a:p>
          </p:txBody>
        </p:sp>
      </p:grpSp>
      <p:grpSp>
        <p:nvGrpSpPr>
          <p:cNvPr id="225" name="Прямоугольник 22"/>
          <p:cNvGrpSpPr/>
          <p:nvPr/>
        </p:nvGrpSpPr>
        <p:grpSpPr>
          <a:xfrm>
            <a:off x="14615999" y="4843846"/>
            <a:ext cx="2880001" cy="1008001"/>
            <a:chOff x="0" y="0"/>
            <a:chExt cx="2879999" cy="1008000"/>
          </a:xfrm>
        </p:grpSpPr>
        <p:sp>
          <p:nvSpPr>
            <p:cNvPr id="223" name="Прямоугольник"/>
            <p:cNvSpPr/>
            <p:nvPr/>
          </p:nvSpPr>
          <p:spPr>
            <a:xfrm>
              <a:off x="0" y="-1"/>
              <a:ext cx="2880000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24" name="GigaChat API"/>
            <p:cNvSpPr txBox="1"/>
            <p:nvPr/>
          </p:nvSpPr>
          <p:spPr>
            <a:xfrm>
              <a:off x="6350" y="300800"/>
              <a:ext cx="286730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GigaChat API</a:t>
              </a:r>
            </a:p>
          </p:txBody>
        </p:sp>
      </p:grpSp>
      <p:grpSp>
        <p:nvGrpSpPr>
          <p:cNvPr id="228" name="Прямоугольник 23"/>
          <p:cNvGrpSpPr/>
          <p:nvPr/>
        </p:nvGrpSpPr>
        <p:grpSpPr>
          <a:xfrm>
            <a:off x="16011134" y="7920000"/>
            <a:ext cx="3852001" cy="1008001"/>
            <a:chOff x="0" y="0"/>
            <a:chExt cx="3852000" cy="1008000"/>
          </a:xfrm>
        </p:grpSpPr>
        <p:sp>
          <p:nvSpPr>
            <p:cNvPr id="226" name="Прямоугольник"/>
            <p:cNvSpPr/>
            <p:nvPr/>
          </p:nvSpPr>
          <p:spPr>
            <a:xfrm>
              <a:off x="-1" y="-1"/>
              <a:ext cx="3852002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27" name="Текст в речь GTTS, запись аудио файла на диск"/>
            <p:cNvSpPr txBox="1"/>
            <p:nvPr/>
          </p:nvSpPr>
          <p:spPr>
            <a:xfrm>
              <a:off x="6349" y="148399"/>
              <a:ext cx="3839302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Текст в речь </a:t>
              </a:r>
              <a:r>
                <a:t>GTTS, </a:t>
              </a:r>
              <a:r>
                <a:t>запись аудио файла на диск</a:t>
              </a:r>
            </a:p>
          </p:txBody>
        </p:sp>
      </p:grpSp>
      <p:grpSp>
        <p:nvGrpSpPr>
          <p:cNvPr id="231" name="Прямоугольник 24"/>
          <p:cNvGrpSpPr/>
          <p:nvPr/>
        </p:nvGrpSpPr>
        <p:grpSpPr>
          <a:xfrm>
            <a:off x="21007280" y="7926350"/>
            <a:ext cx="1433348" cy="1008001"/>
            <a:chOff x="0" y="0"/>
            <a:chExt cx="1433347" cy="1008000"/>
          </a:xfrm>
        </p:grpSpPr>
        <p:sp>
          <p:nvSpPr>
            <p:cNvPr id="229" name="Прямоугольник"/>
            <p:cNvSpPr/>
            <p:nvPr/>
          </p:nvSpPr>
          <p:spPr>
            <a:xfrm>
              <a:off x="-1" y="-1"/>
              <a:ext cx="1433349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30" name="GTTS"/>
            <p:cNvSpPr txBox="1"/>
            <p:nvPr/>
          </p:nvSpPr>
          <p:spPr>
            <a:xfrm>
              <a:off x="6349" y="300800"/>
              <a:ext cx="142064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GTTS</a:t>
              </a:r>
            </a:p>
          </p:txBody>
        </p:sp>
      </p:grpSp>
      <p:grpSp>
        <p:nvGrpSpPr>
          <p:cNvPr id="234" name="Прямоугольник 25"/>
          <p:cNvGrpSpPr/>
          <p:nvPr/>
        </p:nvGrpSpPr>
        <p:grpSpPr>
          <a:xfrm>
            <a:off x="11160000" y="7920000"/>
            <a:ext cx="2879988" cy="1008001"/>
            <a:chOff x="0" y="0"/>
            <a:chExt cx="2879986" cy="1008000"/>
          </a:xfrm>
        </p:grpSpPr>
        <p:sp>
          <p:nvSpPr>
            <p:cNvPr id="232" name="Прямоугольник"/>
            <p:cNvSpPr/>
            <p:nvPr/>
          </p:nvSpPr>
          <p:spPr>
            <a:xfrm>
              <a:off x="0" y="-1"/>
              <a:ext cx="2879987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33" name="Ответ готов, можно забирать"/>
            <p:cNvSpPr txBox="1"/>
            <p:nvPr/>
          </p:nvSpPr>
          <p:spPr>
            <a:xfrm>
              <a:off x="6350" y="148399"/>
              <a:ext cx="2867287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Ответ готов, можно забирать</a:t>
              </a:r>
            </a:p>
          </p:txBody>
        </p:sp>
      </p:grpSp>
      <p:grpSp>
        <p:nvGrpSpPr>
          <p:cNvPr id="237" name="Прямоугольник 26"/>
          <p:cNvGrpSpPr/>
          <p:nvPr/>
        </p:nvGrpSpPr>
        <p:grpSpPr>
          <a:xfrm>
            <a:off x="16011134" y="9252000"/>
            <a:ext cx="3852001" cy="1008001"/>
            <a:chOff x="0" y="0"/>
            <a:chExt cx="3852000" cy="1008000"/>
          </a:xfrm>
        </p:grpSpPr>
        <p:sp>
          <p:nvSpPr>
            <p:cNvPr id="235" name="Прямоугольник"/>
            <p:cNvSpPr/>
            <p:nvPr/>
          </p:nvSpPr>
          <p:spPr>
            <a:xfrm>
              <a:off x="-1" y="-1"/>
              <a:ext cx="3852002" cy="1008002"/>
            </a:xfrm>
            <a:prstGeom prst="rect">
              <a:avLst/>
            </a:prstGeom>
            <a:solidFill>
              <a:srgbClr val="FFFFFF">
                <a:alpha val="2205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36" name="MP3 файл"/>
            <p:cNvSpPr txBox="1"/>
            <p:nvPr/>
          </p:nvSpPr>
          <p:spPr>
            <a:xfrm>
              <a:off x="6349" y="300800"/>
              <a:ext cx="3839302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2000">
                  <a:solidFill>
                    <a:srgbClr val="FFFFFF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MP3 </a:t>
              </a:r>
              <a:r>
                <a:t>файл</a:t>
              </a:r>
            </a:p>
          </p:txBody>
        </p:sp>
      </p:grpSp>
      <p:sp>
        <p:nvSpPr>
          <p:cNvPr id="278" name="Соединительная линия уступом 30"/>
          <p:cNvSpPr/>
          <p:nvPr/>
        </p:nvSpPr>
        <p:spPr>
          <a:xfrm>
            <a:off x="17501870" y="5346699"/>
            <a:ext cx="434341" cy="256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23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3246" y="7375307"/>
            <a:ext cx="1080543" cy="7653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" name="Овал 37"/>
          <p:cNvGrpSpPr/>
          <p:nvPr/>
        </p:nvGrpSpPr>
        <p:grpSpPr>
          <a:xfrm>
            <a:off x="13678414" y="7804798"/>
            <a:ext cx="465685" cy="468001"/>
            <a:chOff x="0" y="0"/>
            <a:chExt cx="465684" cy="468000"/>
          </a:xfrm>
        </p:grpSpPr>
        <p:sp>
          <p:nvSpPr>
            <p:cNvPr id="240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41" name="7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245" name="Овал 38"/>
          <p:cNvGrpSpPr/>
          <p:nvPr/>
        </p:nvGrpSpPr>
        <p:grpSpPr>
          <a:xfrm>
            <a:off x="8785931" y="6496199"/>
            <a:ext cx="465685" cy="468002"/>
            <a:chOff x="0" y="0"/>
            <a:chExt cx="465684" cy="468000"/>
          </a:xfrm>
        </p:grpSpPr>
        <p:sp>
          <p:nvSpPr>
            <p:cNvPr id="243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44" name="2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48" name="Овал 39"/>
          <p:cNvGrpSpPr/>
          <p:nvPr/>
        </p:nvGrpSpPr>
        <p:grpSpPr>
          <a:xfrm>
            <a:off x="13678414" y="6496199"/>
            <a:ext cx="465685" cy="468002"/>
            <a:chOff x="0" y="0"/>
            <a:chExt cx="465684" cy="468000"/>
          </a:xfrm>
        </p:grpSpPr>
        <p:sp>
          <p:nvSpPr>
            <p:cNvPr id="246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47" name="3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51" name="Овал 40"/>
          <p:cNvGrpSpPr/>
          <p:nvPr/>
        </p:nvGrpSpPr>
        <p:grpSpPr>
          <a:xfrm>
            <a:off x="17130436" y="6496199"/>
            <a:ext cx="465685" cy="468002"/>
            <a:chOff x="0" y="0"/>
            <a:chExt cx="465684" cy="468000"/>
          </a:xfrm>
        </p:grpSpPr>
        <p:sp>
          <p:nvSpPr>
            <p:cNvPr id="249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50" name="4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54" name="Овал 41"/>
          <p:cNvGrpSpPr/>
          <p:nvPr/>
        </p:nvGrpSpPr>
        <p:grpSpPr>
          <a:xfrm>
            <a:off x="17130436" y="4686842"/>
            <a:ext cx="465685" cy="468001"/>
            <a:chOff x="0" y="0"/>
            <a:chExt cx="465684" cy="468000"/>
          </a:xfrm>
        </p:grpSpPr>
        <p:sp>
          <p:nvSpPr>
            <p:cNvPr id="252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/>
            </a:p>
          </p:txBody>
        </p:sp>
        <p:sp>
          <p:nvSpPr>
            <p:cNvPr id="253" name="5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57" name="Овал 42"/>
          <p:cNvGrpSpPr/>
          <p:nvPr/>
        </p:nvGrpSpPr>
        <p:grpSpPr>
          <a:xfrm>
            <a:off x="19486094" y="7743369"/>
            <a:ext cx="465685" cy="468001"/>
            <a:chOff x="0" y="0"/>
            <a:chExt cx="465684" cy="468000"/>
          </a:xfrm>
        </p:grpSpPr>
        <p:sp>
          <p:nvSpPr>
            <p:cNvPr id="255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56" name="6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60" name="Овал 43"/>
          <p:cNvGrpSpPr/>
          <p:nvPr/>
        </p:nvGrpSpPr>
        <p:grpSpPr>
          <a:xfrm>
            <a:off x="3262858" y="5015064"/>
            <a:ext cx="465685" cy="468001"/>
            <a:chOff x="0" y="0"/>
            <a:chExt cx="465684" cy="468000"/>
          </a:xfrm>
        </p:grpSpPr>
        <p:sp>
          <p:nvSpPr>
            <p:cNvPr id="258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59" name="1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63" name="Овал 44"/>
          <p:cNvGrpSpPr/>
          <p:nvPr/>
        </p:nvGrpSpPr>
        <p:grpSpPr>
          <a:xfrm>
            <a:off x="19486094" y="9104631"/>
            <a:ext cx="465685" cy="468001"/>
            <a:chOff x="0" y="0"/>
            <a:chExt cx="465684" cy="468000"/>
          </a:xfrm>
        </p:grpSpPr>
        <p:sp>
          <p:nvSpPr>
            <p:cNvPr id="261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62" name="8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266" name="Овал 45"/>
          <p:cNvGrpSpPr/>
          <p:nvPr/>
        </p:nvGrpSpPr>
        <p:grpSpPr>
          <a:xfrm>
            <a:off x="3262858" y="10008930"/>
            <a:ext cx="465685" cy="468001"/>
            <a:chOff x="0" y="0"/>
            <a:chExt cx="465684" cy="468000"/>
          </a:xfrm>
        </p:grpSpPr>
        <p:sp>
          <p:nvSpPr>
            <p:cNvPr id="264" name="Кружок"/>
            <p:cNvSpPr/>
            <p:nvPr/>
          </p:nvSpPr>
          <p:spPr>
            <a:xfrm>
              <a:off x="-1" y="-1"/>
              <a:ext cx="465686" cy="468002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265" name="9"/>
            <p:cNvSpPr txBox="1"/>
            <p:nvPr/>
          </p:nvSpPr>
          <p:spPr>
            <a:xfrm>
              <a:off x="74548" y="81600"/>
              <a:ext cx="31658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825500">
                <a:defRPr b="1" sz="2000">
                  <a:solidFill>
                    <a:srgbClr val="151515"/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267" name="Прямая со стрелкой 174"/>
          <p:cNvSpPr/>
          <p:nvPr/>
        </p:nvSpPr>
        <p:spPr>
          <a:xfrm>
            <a:off x="7073999" y="8934349"/>
            <a:ext cx="1" cy="31765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9" name="Прямая со стрелкой 175"/>
          <p:cNvSpPr/>
          <p:nvPr/>
        </p:nvSpPr>
        <p:spPr>
          <a:xfrm>
            <a:off x="14046472" y="8424000"/>
            <a:ext cx="195831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0" name="Прямая со стрелкой 180"/>
          <p:cNvSpPr/>
          <p:nvPr/>
        </p:nvSpPr>
        <p:spPr>
          <a:xfrm>
            <a:off x="14053932" y="7089909"/>
            <a:ext cx="555718" cy="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1" name="Прямая со стрелкой 183"/>
          <p:cNvSpPr/>
          <p:nvPr/>
        </p:nvSpPr>
        <p:spPr>
          <a:xfrm>
            <a:off x="16055999" y="5858259"/>
            <a:ext cx="1" cy="723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1600" y="14400"/>
                  <a:pt x="21600" y="7200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2" name="Прямая со стрелкой 186"/>
          <p:cNvSpPr/>
          <p:nvPr/>
        </p:nvSpPr>
        <p:spPr>
          <a:xfrm>
            <a:off x="9186384" y="7089340"/>
            <a:ext cx="1974727" cy="1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3" name="Прямая со стрелкой 189"/>
          <p:cNvSpPr/>
          <p:nvPr/>
        </p:nvSpPr>
        <p:spPr>
          <a:xfrm>
            <a:off x="9186384" y="8424000"/>
            <a:ext cx="196726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4" name="Прямая со стрелкой 192"/>
          <p:cNvSpPr/>
          <p:nvPr/>
        </p:nvSpPr>
        <p:spPr>
          <a:xfrm>
            <a:off x="17937134" y="8934412"/>
            <a:ext cx="1" cy="311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5" name="Прямая со стрелкой 196"/>
          <p:cNvSpPr/>
          <p:nvPr/>
        </p:nvSpPr>
        <p:spPr>
          <a:xfrm>
            <a:off x="9186384" y="9756000"/>
            <a:ext cx="6818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5" name="Прямая со стрелкой 199"/>
          <p:cNvSpPr/>
          <p:nvPr/>
        </p:nvSpPr>
        <p:spPr>
          <a:xfrm>
            <a:off x="19863133" y="8459999"/>
            <a:ext cx="114414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Скругленный прямоугольник 13"/>
          <p:cNvGrpSpPr/>
          <p:nvPr/>
        </p:nvGrpSpPr>
        <p:grpSpPr>
          <a:xfrm>
            <a:off x="16306472" y="3546676"/>
            <a:ext cx="6660001" cy="8712000"/>
            <a:chOff x="0" y="0"/>
            <a:chExt cx="6659999" cy="8711999"/>
          </a:xfrm>
        </p:grpSpPr>
        <p:sp>
          <p:nvSpPr>
            <p:cNvPr id="289" name="Закругленный прямоугольник"/>
            <p:cNvSpPr/>
            <p:nvPr/>
          </p:nvSpPr>
          <p:spPr>
            <a:xfrm>
              <a:off x="0" y="0"/>
              <a:ext cx="6660000" cy="8712000"/>
            </a:xfrm>
            <a:prstGeom prst="roundRect">
              <a:avLst>
                <a:gd name="adj" fmla="val 562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0" name="Ссылка  на репозиторий с исходным кодом"/>
            <p:cNvSpPr txBox="1"/>
            <p:nvPr/>
          </p:nvSpPr>
          <p:spPr>
            <a:xfrm>
              <a:off x="220879" y="112879"/>
              <a:ext cx="6290241" cy="219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Ссылка </a:t>
              </a:r>
              <a:br/>
              <a:r>
                <a:t>на репозиторий с исходным кодом</a:t>
              </a:r>
            </a:p>
          </p:txBody>
        </p:sp>
      </p:grpSp>
      <p:sp>
        <p:nvSpPr>
          <p:cNvPr id="292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Демонстрация</a:t>
            </a:r>
          </a:p>
        </p:txBody>
      </p:sp>
      <p:pic>
        <p:nvPicPr>
          <p:cNvPr id="293" name="Умная колонка" descr="Умная колонка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68000" y="3545999"/>
            <a:ext cx="14611098" cy="8712001"/>
          </a:xfrm>
          <a:prstGeom prst="rect">
            <a:avLst/>
          </a:prstGeom>
          <a:ln w="12700">
            <a:solidFill>
              <a:srgbClr val="FFFFFF">
                <a:alpha val="60000"/>
              </a:srgbClr>
            </a:solidFill>
          </a:ln>
        </p:spPr>
      </p:pic>
      <p:sp>
        <p:nvSpPr>
          <p:cNvPr id="294" name="Скругленный прямоугольник 14"/>
          <p:cNvSpPr/>
          <p:nvPr/>
        </p:nvSpPr>
        <p:spPr>
          <a:xfrm>
            <a:off x="16846472" y="6248072"/>
            <a:ext cx="5580001" cy="5580001"/>
          </a:xfrm>
          <a:prstGeom prst="roundRect">
            <a:avLst>
              <a:gd name="adj" fmla="val 455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5" name="Рисунок 15" descr="Рисунок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17162" y="6597104"/>
            <a:ext cx="4881938" cy="4881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" y="0"/>
                </a:moveTo>
                <a:cubicBezTo>
                  <a:pt x="222" y="0"/>
                  <a:pt x="0" y="222"/>
                  <a:pt x="0" y="495"/>
                </a:cubicBezTo>
                <a:lnTo>
                  <a:pt x="0" y="21105"/>
                </a:lnTo>
                <a:cubicBezTo>
                  <a:pt x="0" y="21378"/>
                  <a:pt x="222" y="21600"/>
                  <a:pt x="495" y="21600"/>
                </a:cubicBezTo>
                <a:lnTo>
                  <a:pt x="21105" y="21600"/>
                </a:lnTo>
                <a:cubicBezTo>
                  <a:pt x="21378" y="21600"/>
                  <a:pt x="21600" y="21378"/>
                  <a:pt x="21600" y="21105"/>
                </a:cubicBezTo>
                <a:lnTo>
                  <a:pt x="21600" y="495"/>
                </a:lnTo>
                <a:cubicBezTo>
                  <a:pt x="21600" y="222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89" fill="hold"/>
                                        <p:tgtEl>
                                          <p:spTgt spid="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9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078006" y="1288114"/>
            <a:ext cx="1478640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Результат</a:t>
            </a:r>
          </a:p>
        </p:txBody>
      </p:sp>
      <p:grpSp>
        <p:nvGrpSpPr>
          <p:cNvPr id="302" name="Скругленный прямоугольник 2"/>
          <p:cNvGrpSpPr/>
          <p:nvPr/>
        </p:nvGrpSpPr>
        <p:grpSpPr>
          <a:xfrm>
            <a:off x="1368000" y="3545999"/>
            <a:ext cx="16779748" cy="8732816"/>
            <a:chOff x="0" y="0"/>
            <a:chExt cx="16779747" cy="8732814"/>
          </a:xfrm>
        </p:grpSpPr>
        <p:sp>
          <p:nvSpPr>
            <p:cNvPr id="300" name="Закругленный прямоугольник"/>
            <p:cNvSpPr/>
            <p:nvPr/>
          </p:nvSpPr>
          <p:spPr>
            <a:xfrm>
              <a:off x="0" y="0"/>
              <a:ext cx="16779748" cy="8732815"/>
            </a:xfrm>
            <a:prstGeom prst="roundRect">
              <a:avLst>
                <a:gd name="adj" fmla="val 4498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301" name="AI агент погоды"/>
            <p:cNvSpPr txBox="1"/>
            <p:nvPr/>
          </p:nvSpPr>
          <p:spPr>
            <a:xfrm>
              <a:off x="226223" y="118222"/>
              <a:ext cx="16399302" cy="113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AI </a:t>
              </a:r>
              <a:r>
                <a:t>агент погоды</a:t>
              </a:r>
            </a:p>
          </p:txBody>
        </p:sp>
      </p:grpSp>
      <p:pic>
        <p:nvPicPr>
          <p:cNvPr id="303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744" y="4858870"/>
            <a:ext cx="5004522" cy="7103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Рисунок 10" descr="Рисунок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4201" y="6046132"/>
            <a:ext cx="4969855" cy="4509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Рисунок 12" descr="Рисунок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351589">
            <a:off x="11400684" y="5923967"/>
            <a:ext cx="7122436" cy="397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G_4524" descr="IMG_452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486919" y="3545999"/>
            <a:ext cx="4488349" cy="8712676"/>
          </a:xfrm>
          <a:prstGeom prst="rect">
            <a:avLst/>
          </a:prstGeom>
          <a:ln w="12700">
            <a:solidFill>
              <a:srgbClr val="FFFFFF">
                <a:alpha val="60000"/>
              </a:srgbClr>
            </a:solidFill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0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BER_SPASIBO_LOGO_RUS_COL_RGB.png" descr="SBER_SPASIBO_LOGO_RUS_COL_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5122605"/>
            <a:ext cx="12192000" cy="34707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3" name="Сгруппировать"/>
          <p:cNvGrpSpPr/>
          <p:nvPr/>
        </p:nvGrpSpPr>
        <p:grpSpPr>
          <a:xfrm>
            <a:off x="12192000" y="-857250"/>
            <a:ext cx="1524000" cy="857250"/>
            <a:chOff x="0" y="0"/>
            <a:chExt cx="1524000" cy="857250"/>
          </a:xfrm>
        </p:grpSpPr>
        <p:sp>
          <p:nvSpPr>
            <p:cNvPr id="3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16" name="Сгруппировать"/>
          <p:cNvGrpSpPr/>
          <p:nvPr/>
        </p:nvGrpSpPr>
        <p:grpSpPr>
          <a:xfrm>
            <a:off x="10668000" y="-1714500"/>
            <a:ext cx="1524000" cy="857250"/>
            <a:chOff x="0" y="0"/>
            <a:chExt cx="1524000" cy="857250"/>
          </a:xfrm>
        </p:grpSpPr>
        <p:sp>
          <p:nvSpPr>
            <p:cNvPr id="3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19" name="Сгруппировать"/>
          <p:cNvGrpSpPr/>
          <p:nvPr/>
        </p:nvGrpSpPr>
        <p:grpSpPr>
          <a:xfrm>
            <a:off x="13716000" y="-1714500"/>
            <a:ext cx="1524000" cy="857250"/>
            <a:chOff x="0" y="0"/>
            <a:chExt cx="1524000" cy="857250"/>
          </a:xfrm>
        </p:grpSpPr>
        <p:sp>
          <p:nvSpPr>
            <p:cNvPr id="3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22" name="Сгруппировать"/>
          <p:cNvGrpSpPr/>
          <p:nvPr/>
        </p:nvGrpSpPr>
        <p:grpSpPr>
          <a:xfrm>
            <a:off x="9144000" y="-857250"/>
            <a:ext cx="1524000" cy="857250"/>
            <a:chOff x="0" y="0"/>
            <a:chExt cx="1524000" cy="857250"/>
          </a:xfrm>
        </p:grpSpPr>
        <p:sp>
          <p:nvSpPr>
            <p:cNvPr id="3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25" name="Сгруппировать"/>
          <p:cNvGrpSpPr/>
          <p:nvPr/>
        </p:nvGrpSpPr>
        <p:grpSpPr>
          <a:xfrm>
            <a:off x="7620000" y="-1714500"/>
            <a:ext cx="1524000" cy="857250"/>
            <a:chOff x="0" y="0"/>
            <a:chExt cx="1524000" cy="857250"/>
          </a:xfrm>
        </p:grpSpPr>
        <p:sp>
          <p:nvSpPr>
            <p:cNvPr id="3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28" name="Сгруппировать"/>
          <p:cNvGrpSpPr/>
          <p:nvPr/>
        </p:nvGrpSpPr>
        <p:grpSpPr>
          <a:xfrm>
            <a:off x="6096000" y="-857250"/>
            <a:ext cx="1524000" cy="857250"/>
            <a:chOff x="0" y="0"/>
            <a:chExt cx="1524000" cy="857250"/>
          </a:xfrm>
        </p:grpSpPr>
        <p:sp>
          <p:nvSpPr>
            <p:cNvPr id="3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31" name="Сгруппировать"/>
          <p:cNvGrpSpPr/>
          <p:nvPr/>
        </p:nvGrpSpPr>
        <p:grpSpPr>
          <a:xfrm>
            <a:off x="4572000" y="-1714500"/>
            <a:ext cx="1524000" cy="857250"/>
            <a:chOff x="0" y="0"/>
            <a:chExt cx="1524000" cy="857250"/>
          </a:xfrm>
        </p:grpSpPr>
        <p:sp>
          <p:nvSpPr>
            <p:cNvPr id="3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34" name="Сгруппировать"/>
          <p:cNvGrpSpPr/>
          <p:nvPr/>
        </p:nvGrpSpPr>
        <p:grpSpPr>
          <a:xfrm>
            <a:off x="3048000" y="-857250"/>
            <a:ext cx="1524000" cy="857250"/>
            <a:chOff x="0" y="0"/>
            <a:chExt cx="1524000" cy="857250"/>
          </a:xfrm>
        </p:grpSpPr>
        <p:sp>
          <p:nvSpPr>
            <p:cNvPr id="3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37" name="Сгруппировать"/>
          <p:cNvGrpSpPr/>
          <p:nvPr/>
        </p:nvGrpSpPr>
        <p:grpSpPr>
          <a:xfrm>
            <a:off x="1524000" y="-1714500"/>
            <a:ext cx="1524000" cy="857250"/>
            <a:chOff x="0" y="0"/>
            <a:chExt cx="1524000" cy="857250"/>
          </a:xfrm>
        </p:grpSpPr>
        <p:sp>
          <p:nvSpPr>
            <p:cNvPr id="3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0" name="Сгруппировать"/>
          <p:cNvGrpSpPr/>
          <p:nvPr/>
        </p:nvGrpSpPr>
        <p:grpSpPr>
          <a:xfrm>
            <a:off x="-1" y="-857250"/>
            <a:ext cx="1524003" cy="857250"/>
            <a:chOff x="0" y="0"/>
            <a:chExt cx="1524001" cy="857250"/>
          </a:xfrm>
        </p:grpSpPr>
        <p:sp>
          <p:nvSpPr>
            <p:cNvPr id="338" name="Прямоугольник"/>
            <p:cNvSpPr/>
            <p:nvPr/>
          </p:nvSpPr>
          <p:spPr>
            <a:xfrm>
              <a:off x="-1" y="0"/>
              <a:ext cx="1524003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9" name="Прямоугольник"/>
            <p:cNvSpPr/>
            <p:nvPr/>
          </p:nvSpPr>
          <p:spPr>
            <a:xfrm>
              <a:off x="25399" y="25400"/>
              <a:ext cx="1473203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3" name="Сгруппировать"/>
          <p:cNvGrpSpPr/>
          <p:nvPr/>
        </p:nvGrpSpPr>
        <p:grpSpPr>
          <a:xfrm>
            <a:off x="16764000" y="-1714500"/>
            <a:ext cx="1524000" cy="857250"/>
            <a:chOff x="0" y="0"/>
            <a:chExt cx="1524000" cy="857250"/>
          </a:xfrm>
        </p:grpSpPr>
        <p:sp>
          <p:nvSpPr>
            <p:cNvPr id="3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6" name="Сгруппировать"/>
          <p:cNvGrpSpPr/>
          <p:nvPr/>
        </p:nvGrpSpPr>
        <p:grpSpPr>
          <a:xfrm>
            <a:off x="15240000" y="-857250"/>
            <a:ext cx="1524000" cy="857250"/>
            <a:chOff x="0" y="0"/>
            <a:chExt cx="1524000" cy="857250"/>
          </a:xfrm>
        </p:grpSpPr>
        <p:sp>
          <p:nvSpPr>
            <p:cNvPr id="3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9" name="Сгруппировать"/>
          <p:cNvGrpSpPr/>
          <p:nvPr/>
        </p:nvGrpSpPr>
        <p:grpSpPr>
          <a:xfrm>
            <a:off x="19812000" y="-1714500"/>
            <a:ext cx="1524000" cy="857250"/>
            <a:chOff x="0" y="0"/>
            <a:chExt cx="1524000" cy="857250"/>
          </a:xfrm>
        </p:grpSpPr>
        <p:sp>
          <p:nvSpPr>
            <p:cNvPr id="34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2" name="Сгруппировать"/>
          <p:cNvGrpSpPr/>
          <p:nvPr/>
        </p:nvGrpSpPr>
        <p:grpSpPr>
          <a:xfrm>
            <a:off x="18288000" y="-857250"/>
            <a:ext cx="1524000" cy="857250"/>
            <a:chOff x="0" y="0"/>
            <a:chExt cx="1524000" cy="857250"/>
          </a:xfrm>
        </p:grpSpPr>
        <p:sp>
          <p:nvSpPr>
            <p:cNvPr id="35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5" name="Сгруппировать"/>
          <p:cNvGrpSpPr/>
          <p:nvPr/>
        </p:nvGrpSpPr>
        <p:grpSpPr>
          <a:xfrm>
            <a:off x="22860000" y="-1714500"/>
            <a:ext cx="1524000" cy="857250"/>
            <a:chOff x="0" y="0"/>
            <a:chExt cx="1524000" cy="857250"/>
          </a:xfrm>
        </p:grpSpPr>
        <p:sp>
          <p:nvSpPr>
            <p:cNvPr id="35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8" name="Сгруппировать"/>
          <p:cNvGrpSpPr/>
          <p:nvPr/>
        </p:nvGrpSpPr>
        <p:grpSpPr>
          <a:xfrm>
            <a:off x="21336000" y="-857250"/>
            <a:ext cx="1524000" cy="857250"/>
            <a:chOff x="0" y="0"/>
            <a:chExt cx="1524000" cy="857250"/>
          </a:xfrm>
        </p:grpSpPr>
        <p:sp>
          <p:nvSpPr>
            <p:cNvPr id="35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61" name="Сгруппировать"/>
          <p:cNvGrpSpPr/>
          <p:nvPr/>
        </p:nvGrpSpPr>
        <p:grpSpPr>
          <a:xfrm>
            <a:off x="-1524000" y="0"/>
            <a:ext cx="1524000" cy="857251"/>
            <a:chOff x="0" y="0"/>
            <a:chExt cx="1524000" cy="857250"/>
          </a:xfrm>
        </p:grpSpPr>
        <p:sp>
          <p:nvSpPr>
            <p:cNvPr id="359" name="Прямоугольник"/>
            <p:cNvSpPr/>
            <p:nvPr/>
          </p:nvSpPr>
          <p:spPr>
            <a:xfrm>
              <a:off x="0" y="0"/>
              <a:ext cx="1524000" cy="857251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0" name="Прямоугольник"/>
            <p:cNvSpPr/>
            <p:nvPr/>
          </p:nvSpPr>
          <p:spPr>
            <a:xfrm>
              <a:off x="25400" y="25400"/>
              <a:ext cx="1473200" cy="806451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64" name="Сгруппировать"/>
          <p:cNvGrpSpPr/>
          <p:nvPr/>
        </p:nvGrpSpPr>
        <p:grpSpPr>
          <a:xfrm>
            <a:off x="-1524000" y="12858750"/>
            <a:ext cx="1524000" cy="857250"/>
            <a:chOff x="0" y="0"/>
            <a:chExt cx="1524000" cy="857250"/>
          </a:xfrm>
        </p:grpSpPr>
        <p:sp>
          <p:nvSpPr>
            <p:cNvPr id="36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67" name="Сгруппировать"/>
          <p:cNvGrpSpPr/>
          <p:nvPr/>
        </p:nvGrpSpPr>
        <p:grpSpPr>
          <a:xfrm>
            <a:off x="-1651000" y="12001500"/>
            <a:ext cx="1524000" cy="857250"/>
            <a:chOff x="0" y="0"/>
            <a:chExt cx="1524000" cy="857250"/>
          </a:xfrm>
        </p:grpSpPr>
        <p:sp>
          <p:nvSpPr>
            <p:cNvPr id="36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1" descr="Рисунок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2"/>
          <a:stretch>
            <a:fillRect/>
          </a:stretch>
        </p:blipFill>
        <p:spPr>
          <a:xfrm>
            <a:off x="14682384" y="3545516"/>
            <a:ext cx="8285560" cy="871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4" y="0"/>
                </a:moveTo>
                <a:cubicBezTo>
                  <a:pt x="418" y="0"/>
                  <a:pt x="0" y="398"/>
                  <a:pt x="0" y="889"/>
                </a:cubicBezTo>
                <a:lnTo>
                  <a:pt x="0" y="20712"/>
                </a:lnTo>
                <a:cubicBezTo>
                  <a:pt x="0" y="21203"/>
                  <a:pt x="418" y="21600"/>
                  <a:pt x="934" y="21600"/>
                </a:cubicBezTo>
                <a:lnTo>
                  <a:pt x="20666" y="21600"/>
                </a:lnTo>
                <a:cubicBezTo>
                  <a:pt x="21182" y="21600"/>
                  <a:pt x="21600" y="21203"/>
                  <a:pt x="21600" y="20712"/>
                </a:cubicBezTo>
                <a:lnTo>
                  <a:pt x="21600" y="889"/>
                </a:lnTo>
                <a:cubicBezTo>
                  <a:pt x="21600" y="398"/>
                  <a:pt x="21182" y="0"/>
                  <a:pt x="20666" y="0"/>
                </a:cubicBezTo>
                <a:lnTo>
                  <a:pt x="934" y="0"/>
                </a:lnTo>
                <a:close/>
              </a:path>
            </a:pathLst>
          </a:custGeom>
          <a:ln w="6350">
            <a:solidFill>
              <a:srgbClr val="FFFFFF">
                <a:alpha val="60000"/>
              </a:srgbClr>
            </a:solidFill>
          </a:ln>
        </p:spPr>
      </p:pic>
      <p:sp>
        <p:nvSpPr>
          <p:cNvPr id="41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Зачем паять свою колонку?</a:t>
            </a:r>
          </a:p>
        </p:txBody>
      </p:sp>
      <p:pic>
        <p:nvPicPr>
          <p:cNvPr id="42" name="logo_sber_white.png" descr="logo_sber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87504" y="1457325"/>
            <a:ext cx="2305846" cy="631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Скругленный прямоугольник 6"/>
          <p:cNvGrpSpPr/>
          <p:nvPr/>
        </p:nvGrpSpPr>
        <p:grpSpPr>
          <a:xfrm>
            <a:off x="1368000" y="3545514"/>
            <a:ext cx="12960000" cy="8712001"/>
            <a:chOff x="0" y="0"/>
            <a:chExt cx="12959999" cy="8711999"/>
          </a:xfrm>
        </p:grpSpPr>
        <p:sp>
          <p:nvSpPr>
            <p:cNvPr id="43" name="Закругленный прямоугольник"/>
            <p:cNvSpPr/>
            <p:nvPr/>
          </p:nvSpPr>
          <p:spPr>
            <a:xfrm>
              <a:off x="0" y="0"/>
              <a:ext cx="12960000" cy="8712000"/>
            </a:xfrm>
            <a:prstGeom prst="roundRect">
              <a:avLst>
                <a:gd name="adj" fmla="val 459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" name="Цель доклада:…"/>
            <p:cNvSpPr txBox="1"/>
            <p:nvPr/>
          </p:nvSpPr>
          <p:spPr>
            <a:xfrm>
              <a:off x="228397" y="120397"/>
              <a:ext cx="12575206" cy="411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Ц</a:t>
              </a:r>
              <a:r>
                <a:rPr>
                  <a:solidFill>
                    <a:srgbClr val="FFFFFF"/>
                  </a:solidFill>
                </a:rPr>
                <a:t>ель доклада: </a:t>
              </a:r>
              <a:endParaRPr>
                <a:latin typeface="SB Sans Text"/>
                <a:ea typeface="SB Sans Text"/>
                <a:cs typeface="SB Sans Text"/>
                <a:sym typeface="SB Sans Text"/>
              </a:endParaRPr>
            </a:p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32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Показать, как в домашних условиях своими руками создать персонального голосового ассистента на базе </a:t>
              </a:r>
              <a:r>
                <a:t>GigaChat </a:t>
              </a:r>
              <a:r>
                <a:t>для</a:t>
              </a:r>
              <a:r>
                <a:t> </a:t>
              </a:r>
              <a:r>
                <a:t>решения ваших задач.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</p:txBody>
        </p:sp>
      </p:grpSp>
      <p:grpSp>
        <p:nvGrpSpPr>
          <p:cNvPr id="48" name="Скругленный прямоугольник 5"/>
          <p:cNvGrpSpPr/>
          <p:nvPr/>
        </p:nvGrpSpPr>
        <p:grpSpPr>
          <a:xfrm>
            <a:off x="3046702" y="10578178"/>
            <a:ext cx="7638994" cy="801291"/>
            <a:chOff x="0" y="0"/>
            <a:chExt cx="7638992" cy="801289"/>
          </a:xfrm>
        </p:grpSpPr>
        <p:sp>
          <p:nvSpPr>
            <p:cNvPr id="46" name="Закругленный прямоугольник"/>
            <p:cNvSpPr/>
            <p:nvPr/>
          </p:nvSpPr>
          <p:spPr>
            <a:xfrm>
              <a:off x="0" y="0"/>
              <a:ext cx="7638993" cy="80129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47" name="Хотите свое ключевое слово? Пожалуйста!"/>
            <p:cNvSpPr txBox="1"/>
            <p:nvPr/>
          </p:nvSpPr>
          <p:spPr>
            <a:xfrm>
              <a:off x="267694" y="202745"/>
              <a:ext cx="6996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lvl1pPr>
            </a:lstStyle>
            <a:p>
              <a:pPr/>
              <a:r>
                <a:t>Хотите свое ключевое слово? Пожалуйста!</a:t>
              </a:r>
            </a:p>
          </p:txBody>
        </p:sp>
      </p:grpSp>
      <p:grpSp>
        <p:nvGrpSpPr>
          <p:cNvPr id="51" name="Скругленный прямоугольник 8"/>
          <p:cNvGrpSpPr/>
          <p:nvPr/>
        </p:nvGrpSpPr>
        <p:grpSpPr>
          <a:xfrm>
            <a:off x="9153970" y="6492040"/>
            <a:ext cx="4256858" cy="801291"/>
            <a:chOff x="0" y="0"/>
            <a:chExt cx="4256856" cy="801289"/>
          </a:xfrm>
        </p:grpSpPr>
        <p:sp>
          <p:nvSpPr>
            <p:cNvPr id="49" name="Закругленный прямоугольник"/>
            <p:cNvSpPr/>
            <p:nvPr/>
          </p:nvSpPr>
          <p:spPr>
            <a:xfrm>
              <a:off x="0" y="0"/>
              <a:ext cx="4256857" cy="80129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50" name="Ваш ИИ, ваши правила"/>
            <p:cNvSpPr txBox="1"/>
            <p:nvPr/>
          </p:nvSpPr>
          <p:spPr>
            <a:xfrm>
              <a:off x="267695" y="202745"/>
              <a:ext cx="371678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lvl1pPr>
            </a:lstStyle>
            <a:p>
              <a:pPr/>
              <a:r>
                <a:t>Ваш ИИ, ваши правила</a:t>
              </a:r>
            </a:p>
          </p:txBody>
        </p:sp>
      </p:grpSp>
      <p:grpSp>
        <p:nvGrpSpPr>
          <p:cNvPr id="54" name="Скругленный прямоугольник 9"/>
          <p:cNvGrpSpPr/>
          <p:nvPr/>
        </p:nvGrpSpPr>
        <p:grpSpPr>
          <a:xfrm>
            <a:off x="1979954" y="7696512"/>
            <a:ext cx="8782492" cy="1551464"/>
            <a:chOff x="0" y="0"/>
            <a:chExt cx="8782491" cy="1551462"/>
          </a:xfrm>
        </p:grpSpPr>
        <p:sp>
          <p:nvSpPr>
            <p:cNvPr id="52" name="Закругленный прямоугольник"/>
            <p:cNvSpPr/>
            <p:nvPr/>
          </p:nvSpPr>
          <p:spPr>
            <a:xfrm>
              <a:off x="0" y="0"/>
              <a:ext cx="8782492" cy="155146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53" name="Хотите управлять вашим бытовыми приборами?…"/>
            <p:cNvSpPr txBox="1"/>
            <p:nvPr/>
          </p:nvSpPr>
          <p:spPr>
            <a:xfrm>
              <a:off x="377553" y="311131"/>
              <a:ext cx="7892704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Хотите управлять вашим бытовыми приборами? 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Легко!</a:t>
              </a:r>
            </a:p>
          </p:txBody>
        </p:sp>
      </p:grpSp>
      <p:grpSp>
        <p:nvGrpSpPr>
          <p:cNvPr id="57" name="Скругленный прямоугольник 4"/>
          <p:cNvGrpSpPr/>
          <p:nvPr/>
        </p:nvGrpSpPr>
        <p:grpSpPr>
          <a:xfrm>
            <a:off x="10762446" y="9336624"/>
            <a:ext cx="3165750" cy="801291"/>
            <a:chOff x="0" y="0"/>
            <a:chExt cx="3165749" cy="801289"/>
          </a:xfrm>
        </p:grpSpPr>
        <p:sp>
          <p:nvSpPr>
            <p:cNvPr id="55" name="Закругленный прямоугольник"/>
            <p:cNvSpPr/>
            <p:nvPr/>
          </p:nvSpPr>
          <p:spPr>
            <a:xfrm>
              <a:off x="0" y="0"/>
              <a:ext cx="3165750" cy="80129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10000"/>
              </a:srgbClr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</a:p>
          </p:txBody>
        </p:sp>
        <p:sp>
          <p:nvSpPr>
            <p:cNvPr id="56" name="Своим промпты"/>
            <p:cNvSpPr txBox="1"/>
            <p:nvPr/>
          </p:nvSpPr>
          <p:spPr>
            <a:xfrm>
              <a:off x="267694" y="202745"/>
              <a:ext cx="254389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lvl1pPr>
            </a:lstStyle>
            <a:p>
              <a:pPr/>
              <a:r>
                <a:t>Своим промпты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Скругленный прямоугольник 16"/>
          <p:cNvGrpSpPr/>
          <p:nvPr/>
        </p:nvGrpSpPr>
        <p:grpSpPr>
          <a:xfrm>
            <a:off x="1367998" y="10314675"/>
            <a:ext cx="11016001" cy="1944000"/>
            <a:chOff x="0" y="0"/>
            <a:chExt cx="11015999" cy="1943999"/>
          </a:xfrm>
        </p:grpSpPr>
        <p:sp>
          <p:nvSpPr>
            <p:cNvPr id="61" name="Закругленный прямоугольник"/>
            <p:cNvSpPr/>
            <p:nvPr/>
          </p:nvSpPr>
          <p:spPr>
            <a:xfrm>
              <a:off x="0" y="0"/>
              <a:ext cx="11016000" cy="19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/>
            </a:p>
          </p:txBody>
        </p:sp>
        <p:sp>
          <p:nvSpPr>
            <p:cNvPr id="62" name="Главная задача: Быть вашим голосовым шлюзом к мощному ИИ (GigaChat)"/>
            <p:cNvSpPr txBox="1"/>
            <p:nvPr/>
          </p:nvSpPr>
          <p:spPr>
            <a:xfrm>
              <a:off x="2015864" y="360199"/>
              <a:ext cx="8712273" cy="1151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ctr">
              <a:spAutoFit/>
            </a:bodyPr>
            <a:lstStyle/>
            <a:p>
              <a:pPr algn="l" defTabSz="825500"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Главная задача: Быть вашим голосовым шлюзом</a:t>
              </a:r>
              <a:r>
                <a:t> </a:t>
              </a:r>
              <a:r>
                <a:t>к</a:t>
              </a:r>
              <a:r>
                <a:t> </a:t>
              </a:r>
              <a:r>
                <a:t>мощному ИИ (</a:t>
              </a:r>
              <a:r>
                <a:t>GigaChat)</a:t>
              </a:r>
            </a:p>
          </p:txBody>
        </p:sp>
      </p:grpSp>
      <p:sp>
        <p:nvSpPr>
          <p:cNvPr id="64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Магия внутри (принцип работы – просто!)</a:t>
            </a:r>
          </a:p>
        </p:txBody>
      </p:sp>
      <p:pic>
        <p:nvPicPr>
          <p:cNvPr id="65" name="logo_sber_white.png" descr="logo_sber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87504" y="1457325"/>
            <a:ext cx="2305846" cy="631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" name="Скругленный прямоугольник 6"/>
          <p:cNvGrpSpPr/>
          <p:nvPr/>
        </p:nvGrpSpPr>
        <p:grpSpPr>
          <a:xfrm>
            <a:off x="1367998" y="6930094"/>
            <a:ext cx="11016001" cy="1944001"/>
            <a:chOff x="0" y="0"/>
            <a:chExt cx="11015999" cy="1943999"/>
          </a:xfrm>
        </p:grpSpPr>
        <p:sp>
          <p:nvSpPr>
            <p:cNvPr id="66" name="Закругленный прямоугольник"/>
            <p:cNvSpPr/>
            <p:nvPr/>
          </p:nvSpPr>
          <p:spPr>
            <a:xfrm>
              <a:off x="0" y="0"/>
              <a:ext cx="11016000" cy="19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/>
            </a:p>
          </p:txBody>
        </p:sp>
        <p:sp>
          <p:nvSpPr>
            <p:cNvPr id="67" name="Обнаружив ключевое слово, устройство отправляет ваш запрос в GigaChat для обработки"/>
            <p:cNvSpPr txBox="1"/>
            <p:nvPr/>
          </p:nvSpPr>
          <p:spPr>
            <a:xfrm>
              <a:off x="2015864" y="360199"/>
              <a:ext cx="8712273" cy="1151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ctr">
              <a:spAutoFit/>
            </a:bodyPr>
            <a:lstStyle/>
            <a:p>
              <a:pPr algn="l" defTabSz="825500"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Обнаружив ключевое слово, устройство отправляет ваш запрос в </a:t>
              </a:r>
              <a:r>
                <a:t>GigaChat </a:t>
              </a:r>
              <a:r>
                <a:t>для</a:t>
              </a:r>
              <a:r>
                <a:t> </a:t>
              </a:r>
              <a:r>
                <a:t>обработки</a:t>
              </a:r>
            </a:p>
          </p:txBody>
        </p:sp>
      </p:grpSp>
      <p:pic>
        <p:nvPicPr>
          <p:cNvPr id="69" name="Picture 18" descr="Picture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999" y="10458674"/>
            <a:ext cx="1656001" cy="165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2" name="Скругленный прямоугольник 13"/>
          <p:cNvGrpSpPr/>
          <p:nvPr/>
        </p:nvGrpSpPr>
        <p:grpSpPr>
          <a:xfrm>
            <a:off x="11977350" y="8622385"/>
            <a:ext cx="11016000" cy="1944001"/>
            <a:chOff x="0" y="0"/>
            <a:chExt cx="11015999" cy="1943999"/>
          </a:xfrm>
        </p:grpSpPr>
        <p:sp>
          <p:nvSpPr>
            <p:cNvPr id="70" name="Закругленный прямоугольник"/>
            <p:cNvSpPr/>
            <p:nvPr/>
          </p:nvSpPr>
          <p:spPr>
            <a:xfrm>
              <a:off x="0" y="0"/>
              <a:ext cx="11016000" cy="19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/>
            </a:p>
          </p:txBody>
        </p:sp>
        <p:sp>
          <p:nvSpPr>
            <p:cNvPr id="71" name="Получив текстовый ответ от GigaChat, сервер преобразует его в речь и дает команду умной колонке что бы та озвучила ответ через динамик"/>
            <p:cNvSpPr txBox="1"/>
            <p:nvPr/>
          </p:nvSpPr>
          <p:spPr>
            <a:xfrm>
              <a:off x="2015864" y="144299"/>
              <a:ext cx="8712273" cy="158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ctr">
              <a:spAutoFit/>
            </a:bodyPr>
            <a:lstStyle/>
            <a:p>
              <a:pPr algn="l" defTabSz="825500"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Получив текстовый ответ от </a:t>
              </a:r>
              <a:r>
                <a:t>GigaChat, </a:t>
              </a:r>
              <a:r>
                <a:t>сервер</a:t>
              </a:r>
              <a:r>
                <a:t> </a:t>
              </a:r>
              <a:r>
                <a:t>преобразует его в речь и дает команду умной колонке что бы та озвучила ответ через</a:t>
              </a:r>
              <a:r>
                <a:t> </a:t>
              </a:r>
              <a:r>
                <a:t>динамик</a:t>
              </a:r>
            </a:p>
          </p:txBody>
        </p:sp>
      </p:grpSp>
      <p:grpSp>
        <p:nvGrpSpPr>
          <p:cNvPr id="75" name="Скругленный прямоугольник 18"/>
          <p:cNvGrpSpPr/>
          <p:nvPr/>
        </p:nvGrpSpPr>
        <p:grpSpPr>
          <a:xfrm>
            <a:off x="11977350" y="5237805"/>
            <a:ext cx="11016000" cy="1944001"/>
            <a:chOff x="0" y="0"/>
            <a:chExt cx="11015999" cy="1943999"/>
          </a:xfrm>
        </p:grpSpPr>
        <p:sp>
          <p:nvSpPr>
            <p:cNvPr id="73" name="Закругленный прямоугольник"/>
            <p:cNvSpPr/>
            <p:nvPr/>
          </p:nvSpPr>
          <p:spPr>
            <a:xfrm>
              <a:off x="0" y="0"/>
              <a:ext cx="11016000" cy="19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/>
            </a:p>
          </p:txBody>
        </p:sp>
        <p:sp>
          <p:nvSpPr>
            <p:cNvPr id="74" name="Сервер анализирует текст, ожидая ключевое слово (например, &quot;Смарт&quot;)"/>
            <p:cNvSpPr txBox="1"/>
            <p:nvPr/>
          </p:nvSpPr>
          <p:spPr>
            <a:xfrm>
              <a:off x="2015864" y="360199"/>
              <a:ext cx="8712273" cy="1151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ctr">
              <a:spAutoFit/>
            </a:bodyPr>
            <a:lstStyle/>
            <a:p>
              <a:pPr algn="l" defTabSz="825500"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Сервер анализирует текст, ожидая ключевое</a:t>
              </a:r>
              <a:r>
                <a:t> </a:t>
              </a:r>
              <a:r>
                <a:t>слово (например, "Смарт")</a:t>
              </a:r>
            </a:p>
          </p:txBody>
        </p:sp>
      </p:grpSp>
      <p:pic>
        <p:nvPicPr>
          <p:cNvPr id="76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30648" y="5395669"/>
            <a:ext cx="1656001" cy="165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7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1999" y="7083338"/>
            <a:ext cx="1656001" cy="165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80" name="Скругленный прямоугольник 21"/>
          <p:cNvGrpSpPr/>
          <p:nvPr/>
        </p:nvGrpSpPr>
        <p:grpSpPr>
          <a:xfrm>
            <a:off x="1367998" y="3545514"/>
            <a:ext cx="11016001" cy="1944001"/>
            <a:chOff x="0" y="0"/>
            <a:chExt cx="11015999" cy="1943999"/>
          </a:xfrm>
        </p:grpSpPr>
        <p:sp>
          <p:nvSpPr>
            <p:cNvPr id="78" name="Закругленный прямоугольник"/>
            <p:cNvSpPr/>
            <p:nvPr/>
          </p:nvSpPr>
          <p:spPr>
            <a:xfrm>
              <a:off x="0" y="0"/>
              <a:ext cx="11016000" cy="1944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/>
            </a:p>
          </p:txBody>
        </p:sp>
        <p:sp>
          <p:nvSpPr>
            <p:cNvPr id="79" name="Умная колонка записывать речь и передавать его на сервер, где речь преобразуется в текст"/>
            <p:cNvSpPr txBox="1"/>
            <p:nvPr/>
          </p:nvSpPr>
          <p:spPr>
            <a:xfrm>
              <a:off x="2015864" y="144299"/>
              <a:ext cx="8712273" cy="158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ctr">
              <a:spAutoFit/>
            </a:bodyPr>
            <a:lstStyle/>
            <a:p>
              <a:pPr algn="l" defTabSz="825500"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 Light"/>
                  <a:ea typeface="SB Sans Text Light"/>
                  <a:cs typeface="SB Sans Text Light"/>
                  <a:sym typeface="SB Sans Text Light"/>
                </a:defRPr>
              </a:pPr>
              <a:r>
                <a:t>Умная колонка записывать речь и</a:t>
              </a:r>
              <a:r>
                <a:t> </a:t>
              </a:r>
              <a:r>
                <a:t>передавать</a:t>
              </a:r>
              <a:r>
                <a:t> </a:t>
              </a:r>
              <a:r>
                <a:t>его на сервер, где речь преобразуется в</a:t>
              </a:r>
              <a:r>
                <a:t> </a:t>
              </a:r>
              <a:r>
                <a:t>текст</a:t>
              </a:r>
            </a:p>
          </p:txBody>
        </p:sp>
      </p:grp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1511999" y="3707999"/>
            <a:ext cx="1656002" cy="165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2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30648" y="8771007"/>
            <a:ext cx="1656001" cy="165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Скругленный прямоугольник 4"/>
          <p:cNvGrpSpPr/>
          <p:nvPr/>
        </p:nvGrpSpPr>
        <p:grpSpPr>
          <a:xfrm>
            <a:off x="1367998" y="3545514"/>
            <a:ext cx="21600001" cy="8712001"/>
            <a:chOff x="0" y="0"/>
            <a:chExt cx="21599999" cy="8711999"/>
          </a:xfrm>
        </p:grpSpPr>
        <p:sp>
          <p:nvSpPr>
            <p:cNvPr id="86" name="Закругленный прямоугольник"/>
            <p:cNvSpPr/>
            <p:nvPr/>
          </p:nvSpPr>
          <p:spPr>
            <a:xfrm>
              <a:off x="0" y="0"/>
              <a:ext cx="21600000" cy="8712000"/>
            </a:xfrm>
            <a:prstGeom prst="roundRect">
              <a:avLst>
                <a:gd name="adj" fmla="val 4498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87" name="Концептуальная модель умной колонки"/>
            <p:cNvSpPr txBox="1"/>
            <p:nvPr/>
          </p:nvSpPr>
          <p:spPr>
            <a:xfrm>
              <a:off x="225948" y="117948"/>
              <a:ext cx="21220104" cy="113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>
              <a:lvl1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Концептуальная модель умной колонки</a:t>
              </a:r>
            </a:p>
          </p:txBody>
        </p:sp>
      </p:grpSp>
      <p:grpSp>
        <p:nvGrpSpPr>
          <p:cNvPr id="91" name="Скругленный прямоугольник 27"/>
          <p:cNvGrpSpPr/>
          <p:nvPr/>
        </p:nvGrpSpPr>
        <p:grpSpPr>
          <a:xfrm>
            <a:off x="7082765" y="4895999"/>
            <a:ext cx="4968001" cy="6984001"/>
            <a:chOff x="0" y="0"/>
            <a:chExt cx="4967999" cy="6983999"/>
          </a:xfrm>
        </p:grpSpPr>
        <p:sp>
          <p:nvSpPr>
            <p:cNvPr id="89" name="Закругленный прямоугольник"/>
            <p:cNvSpPr/>
            <p:nvPr/>
          </p:nvSpPr>
          <p:spPr>
            <a:xfrm>
              <a:off x="0" y="0"/>
              <a:ext cx="4968000" cy="6984000"/>
            </a:xfrm>
            <a:prstGeom prst="roundRect">
              <a:avLst>
                <a:gd name="adj" fmla="val 354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" name="Сеть"/>
            <p:cNvSpPr txBox="1"/>
            <p:nvPr/>
          </p:nvSpPr>
          <p:spPr>
            <a:xfrm>
              <a:off x="198743" y="54743"/>
              <a:ext cx="4534514" cy="84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999" tIns="179999" rIns="179999" bIns="179999" numCol="1" anchor="t">
              <a:spAutoFit/>
            </a:bodyPr>
            <a:lstStyle>
              <a:lvl1pPr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Сеть</a:t>
              </a:r>
            </a:p>
          </p:txBody>
        </p:sp>
      </p:grpSp>
      <p:grpSp>
        <p:nvGrpSpPr>
          <p:cNvPr id="94" name="Скругленный прямоугольник 31"/>
          <p:cNvGrpSpPr/>
          <p:nvPr/>
        </p:nvGrpSpPr>
        <p:grpSpPr>
          <a:xfrm>
            <a:off x="1800000" y="4895999"/>
            <a:ext cx="4968000" cy="6984001"/>
            <a:chOff x="0" y="0"/>
            <a:chExt cx="4967999" cy="6983999"/>
          </a:xfrm>
        </p:grpSpPr>
        <p:sp>
          <p:nvSpPr>
            <p:cNvPr id="92" name="Закругленный прямоугольник"/>
            <p:cNvSpPr/>
            <p:nvPr/>
          </p:nvSpPr>
          <p:spPr>
            <a:xfrm>
              <a:off x="0" y="0"/>
              <a:ext cx="4968000" cy="6984000"/>
            </a:xfrm>
            <a:prstGeom prst="roundRect">
              <a:avLst>
                <a:gd name="adj" fmla="val 354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" name="Умная колонка"/>
            <p:cNvSpPr txBox="1"/>
            <p:nvPr/>
          </p:nvSpPr>
          <p:spPr>
            <a:xfrm>
              <a:off x="198743" y="54743"/>
              <a:ext cx="4534514" cy="84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999" tIns="179999" rIns="179999" bIns="179999" numCol="1" anchor="t">
              <a:spAutoFit/>
            </a:bodyPr>
            <a:lstStyle>
              <a:lvl1pPr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Умная колонка</a:t>
              </a:r>
            </a:p>
          </p:txBody>
        </p:sp>
      </p:grpSp>
      <p:sp>
        <p:nvSpPr>
          <p:cNvPr id="95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Основные элементы</a:t>
            </a:r>
          </a:p>
        </p:txBody>
      </p:sp>
      <p:pic>
        <p:nvPicPr>
          <p:cNvPr id="96" name="logo_sber_white.png" descr="logo_sber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87504" y="1457325"/>
            <a:ext cx="2305846" cy="63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1609" y="7351083"/>
            <a:ext cx="3207364" cy="22718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" name="Группа 29"/>
          <p:cNvGrpSpPr/>
          <p:nvPr/>
        </p:nvGrpSpPr>
        <p:grpSpPr>
          <a:xfrm>
            <a:off x="2015852" y="6088487"/>
            <a:ext cx="4536295" cy="5511800"/>
            <a:chOff x="0" y="0"/>
            <a:chExt cx="4536294" cy="5511799"/>
          </a:xfrm>
        </p:grpSpPr>
        <p:pic>
          <p:nvPicPr>
            <p:cNvPr id="98" name="Рисунок 26" descr="Рисунок 2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536295" cy="551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687517" y="881897"/>
              <a:ext cx="1279785" cy="1283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0" name="Picture 4" descr="Picture 4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15"/>
            <a:stretch>
              <a:fillRect/>
            </a:stretch>
          </p:blipFill>
          <p:spPr>
            <a:xfrm>
              <a:off x="1687517" y="3757437"/>
              <a:ext cx="1279785" cy="1270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55"/>
                    <a:pt x="0" y="10844"/>
                  </a:cubicBezTo>
                  <a:cubicBezTo>
                    <a:pt x="0" y="16384"/>
                    <a:pt x="4136" y="20946"/>
                    <a:pt x="9477" y="21600"/>
                  </a:cubicBezTo>
                  <a:lnTo>
                    <a:pt x="12116" y="21600"/>
                  </a:lnTo>
                  <a:cubicBezTo>
                    <a:pt x="17457" y="20946"/>
                    <a:pt x="21600" y="16384"/>
                    <a:pt x="21600" y="10844"/>
                  </a:cubicBezTo>
                  <a:cubicBezTo>
                    <a:pt x="21600" y="4855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1" name="Picture 6" descr="Picture 6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1687517" y="2321644"/>
              <a:ext cx="1279785" cy="127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2" name="Picture 24" descr="Picture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19250" y="3093550"/>
              <a:ext cx="526748" cy="593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" name="Скругленный прямоугольник 38"/>
          <p:cNvGrpSpPr/>
          <p:nvPr/>
        </p:nvGrpSpPr>
        <p:grpSpPr>
          <a:xfrm>
            <a:off x="12365529" y="4895999"/>
            <a:ext cx="4968001" cy="6984001"/>
            <a:chOff x="0" y="0"/>
            <a:chExt cx="4967999" cy="6983999"/>
          </a:xfrm>
        </p:grpSpPr>
        <p:sp>
          <p:nvSpPr>
            <p:cNvPr id="104" name="Закругленный прямоугольник"/>
            <p:cNvSpPr/>
            <p:nvPr/>
          </p:nvSpPr>
          <p:spPr>
            <a:xfrm>
              <a:off x="0" y="0"/>
              <a:ext cx="4968000" cy="6984000"/>
            </a:xfrm>
            <a:prstGeom prst="roundRect">
              <a:avLst>
                <a:gd name="adj" fmla="val 354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105" name="Домашний сервер или ноутбук"/>
            <p:cNvSpPr txBox="1"/>
            <p:nvPr/>
          </p:nvSpPr>
          <p:spPr>
            <a:xfrm>
              <a:off x="198743" y="54743"/>
              <a:ext cx="4534514" cy="1373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999" tIns="179999" rIns="179999" bIns="179999" numCol="1" anchor="t">
              <a:spAutoFit/>
            </a:bodyPr>
            <a:lstStyle>
              <a:lvl1pPr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Домашний сервер или ноутбук</a:t>
              </a:r>
            </a:p>
          </p:txBody>
        </p:sp>
      </p:grpSp>
      <p:sp>
        <p:nvSpPr>
          <p:cNvPr id="107" name="Прямая со стрелкой 39"/>
          <p:cNvSpPr/>
          <p:nvPr/>
        </p:nvSpPr>
        <p:spPr>
          <a:xfrm>
            <a:off x="11592000" y="8423999"/>
            <a:ext cx="1224001" cy="1"/>
          </a:xfrm>
          <a:prstGeom prst="line">
            <a:avLst/>
          </a:prstGeom>
          <a:ln w="101600">
            <a:solidFill>
              <a:srgbClr val="FFFFFF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Прямая со стрелкой 40"/>
          <p:cNvSpPr/>
          <p:nvPr/>
        </p:nvSpPr>
        <p:spPr>
          <a:xfrm>
            <a:off x="6299999" y="8423999"/>
            <a:ext cx="1224001" cy="1"/>
          </a:xfrm>
          <a:prstGeom prst="line">
            <a:avLst/>
          </a:prstGeom>
          <a:ln w="101600">
            <a:solidFill>
              <a:srgbClr val="FFFFFF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1" name="Скругленный прямоугольник 56"/>
          <p:cNvGrpSpPr/>
          <p:nvPr/>
        </p:nvGrpSpPr>
        <p:grpSpPr>
          <a:xfrm>
            <a:off x="17648296" y="4895999"/>
            <a:ext cx="4968001" cy="6984001"/>
            <a:chOff x="0" y="0"/>
            <a:chExt cx="4967999" cy="6983999"/>
          </a:xfrm>
        </p:grpSpPr>
        <p:sp>
          <p:nvSpPr>
            <p:cNvPr id="109" name="Закругленный прямоугольник"/>
            <p:cNvSpPr/>
            <p:nvPr/>
          </p:nvSpPr>
          <p:spPr>
            <a:xfrm>
              <a:off x="0" y="0"/>
              <a:ext cx="4968000" cy="6984000"/>
            </a:xfrm>
            <a:prstGeom prst="roundRect">
              <a:avLst>
                <a:gd name="adj" fmla="val 354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0" name="GigaChat"/>
            <p:cNvSpPr txBox="1"/>
            <p:nvPr/>
          </p:nvSpPr>
          <p:spPr>
            <a:xfrm>
              <a:off x="198743" y="54743"/>
              <a:ext cx="4534514" cy="84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999" tIns="179999" rIns="179999" bIns="179999" numCol="1" anchor="t">
              <a:spAutoFit/>
            </a:bodyPr>
            <a:lstStyle>
              <a:lvl1pPr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GigaChat</a:t>
              </a:r>
            </a:p>
          </p:txBody>
        </p:sp>
      </p:grpSp>
      <p:sp>
        <p:nvSpPr>
          <p:cNvPr id="112" name="Прямая со стрелкой 17"/>
          <p:cNvSpPr/>
          <p:nvPr/>
        </p:nvSpPr>
        <p:spPr>
          <a:xfrm>
            <a:off x="16919999" y="8423999"/>
            <a:ext cx="1224001" cy="1"/>
          </a:xfrm>
          <a:prstGeom prst="line">
            <a:avLst/>
          </a:prstGeom>
          <a:ln w="101600">
            <a:solidFill>
              <a:srgbClr val="FFFFFF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3" name="Рисунок 58" descr="Рисунок 5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961879" y="6478032"/>
            <a:ext cx="3958123" cy="395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6" descr="Picture 16"/>
          <p:cNvPicPr>
            <a:picLocks noChangeAspect="1"/>
          </p:cNvPicPr>
          <p:nvPr/>
        </p:nvPicPr>
        <p:blipFill>
          <a:blip r:embed="rId11">
            <a:extLst/>
          </a:blip>
          <a:srcRect l="0" t="0" r="5" b="8"/>
          <a:stretch>
            <a:fillRect/>
          </a:stretch>
        </p:blipFill>
        <p:spPr>
          <a:xfrm>
            <a:off x="12587095" y="10162079"/>
            <a:ext cx="2160191" cy="1496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17" y="0"/>
                </a:moveTo>
                <a:cubicBezTo>
                  <a:pt x="634" y="0"/>
                  <a:pt x="0" y="915"/>
                  <a:pt x="0" y="2045"/>
                </a:cubicBezTo>
                <a:lnTo>
                  <a:pt x="0" y="19555"/>
                </a:lnTo>
                <a:cubicBezTo>
                  <a:pt x="0" y="20685"/>
                  <a:pt x="634" y="21600"/>
                  <a:pt x="1417" y="21600"/>
                </a:cubicBezTo>
                <a:lnTo>
                  <a:pt x="20183" y="21600"/>
                </a:lnTo>
                <a:cubicBezTo>
                  <a:pt x="20966" y="21600"/>
                  <a:pt x="21600" y="20685"/>
                  <a:pt x="21600" y="19555"/>
                </a:cubicBezTo>
                <a:lnTo>
                  <a:pt x="21600" y="2045"/>
                </a:lnTo>
                <a:cubicBezTo>
                  <a:pt x="21600" y="915"/>
                  <a:pt x="20966" y="0"/>
                  <a:pt x="20183" y="0"/>
                </a:cubicBezTo>
                <a:lnTo>
                  <a:pt x="14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5" name="Picture 18" descr="Picture 1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58609" y="10171272"/>
            <a:ext cx="2163717" cy="1438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1" y="0"/>
                </a:moveTo>
                <a:cubicBezTo>
                  <a:pt x="511" y="0"/>
                  <a:pt x="0" y="769"/>
                  <a:pt x="0" y="1717"/>
                </a:cubicBezTo>
                <a:lnTo>
                  <a:pt x="0" y="19883"/>
                </a:lnTo>
                <a:cubicBezTo>
                  <a:pt x="0" y="20831"/>
                  <a:pt x="511" y="21600"/>
                  <a:pt x="1141" y="21600"/>
                </a:cubicBezTo>
                <a:lnTo>
                  <a:pt x="20459" y="21600"/>
                </a:lnTo>
                <a:cubicBezTo>
                  <a:pt x="21089" y="21600"/>
                  <a:pt x="21600" y="20831"/>
                  <a:pt x="21600" y="19883"/>
                </a:cubicBezTo>
                <a:lnTo>
                  <a:pt x="21600" y="1717"/>
                </a:lnTo>
                <a:cubicBezTo>
                  <a:pt x="21600" y="769"/>
                  <a:pt x="21089" y="0"/>
                  <a:pt x="20459" y="0"/>
                </a:cubicBezTo>
                <a:lnTo>
                  <a:pt x="114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6" name="Picture 22" descr="Picture 2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519328" y="6970410"/>
            <a:ext cx="1276910" cy="1401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Рисунок 60" descr="Рисунок 6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951539" y="9478564"/>
            <a:ext cx="2659889" cy="818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Рисунок 62" descr="Рисунок 6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353688" y="7646974"/>
            <a:ext cx="1333818" cy="13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Скругленный прямоугольник 10"/>
          <p:cNvSpPr/>
          <p:nvPr/>
        </p:nvSpPr>
        <p:spPr>
          <a:xfrm>
            <a:off x="1367998" y="3545514"/>
            <a:ext cx="21600001" cy="8712001"/>
          </a:xfrm>
          <a:prstGeom prst="roundRect">
            <a:avLst>
              <a:gd name="adj" fmla="val 4498"/>
            </a:avLst>
          </a:prstGeom>
          <a:solidFill>
            <a:srgbClr val="FFFFFF">
              <a:alpha val="8000"/>
            </a:srgbClr>
          </a:solidFill>
          <a:ln w="635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/>
          <a:lstStyle/>
          <a:p>
            <a:pPr algn="l">
              <a:lnSpc>
                <a:spcPct val="110000"/>
              </a:lnSpc>
              <a:spcBef>
                <a:spcPts val="800"/>
              </a:spcBef>
              <a:defRPr b="1" spc="-75" sz="3200">
                <a:solidFill>
                  <a:srgbClr val="FFFFFF">
                    <a:alpha val="92000"/>
                  </a:srgbClr>
                </a:solidFill>
                <a:latin typeface="SB Sans Text Semibold"/>
                <a:ea typeface="SB Sans Text Semibold"/>
                <a:cs typeface="SB Sans Text Semibold"/>
                <a:sym typeface="SB Sans Text Semibold"/>
              </a:defRPr>
            </a:pPr>
          </a:p>
        </p:txBody>
      </p:sp>
      <p:sp>
        <p:nvSpPr>
          <p:cNvPr id="123" name="TextBox 14"/>
          <p:cNvSpPr txBox="1"/>
          <p:nvPr/>
        </p:nvSpPr>
        <p:spPr>
          <a:xfrm>
            <a:off x="1847300" y="3960000"/>
            <a:ext cx="503344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t>Микроконтроллер </a:t>
            </a:r>
            <a:r>
              <a:t>ESP32</a:t>
            </a:r>
            <a:endParaRPr sz="7500">
              <a:latin typeface="SB Sans Display Light"/>
              <a:ea typeface="SB Sans Display Light"/>
              <a:cs typeface="SB Sans Display Light"/>
              <a:sym typeface="SB Sans Display Light"/>
            </a:endParaRPr>
          </a:p>
          <a:p>
            <a: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t>и плата разработки для </a:t>
            </a:r>
            <a:r>
              <a:t>ESP32</a:t>
            </a:r>
          </a:p>
        </p:txBody>
      </p:sp>
      <p:sp>
        <p:nvSpPr>
          <p:cNvPr id="124" name="TextBox 15"/>
          <p:cNvSpPr txBox="1"/>
          <p:nvPr/>
        </p:nvSpPr>
        <p:spPr>
          <a:xfrm>
            <a:off x="7864456" y="3960000"/>
            <a:ext cx="3524587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t>Модуль </a:t>
            </a:r>
            <a:r>
              <a:t>MAX98357 I2S </a:t>
            </a:r>
            <a:r>
              <a:t>аудиоусилителя</a:t>
            </a:r>
          </a:p>
        </p:txBody>
      </p:sp>
      <p:sp>
        <p:nvSpPr>
          <p:cNvPr id="125" name="TextBox 16"/>
          <p:cNvSpPr txBox="1"/>
          <p:nvPr/>
        </p:nvSpPr>
        <p:spPr>
          <a:xfrm>
            <a:off x="1854610" y="8280000"/>
            <a:ext cx="399573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t>Микрофон </a:t>
            </a:r>
            <a:r>
              <a:t>INMP441</a:t>
            </a:r>
          </a:p>
        </p:txBody>
      </p:sp>
      <p:sp>
        <p:nvSpPr>
          <p:cNvPr id="126" name="TextBox 19"/>
          <p:cNvSpPr txBox="1"/>
          <p:nvPr/>
        </p:nvSpPr>
        <p:spPr>
          <a:xfrm>
            <a:off x="12690145" y="3960000"/>
            <a:ext cx="3292438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Соединительные провода мама-мама</a:t>
            </a:r>
          </a:p>
        </p:txBody>
      </p:sp>
      <p:sp>
        <p:nvSpPr>
          <p:cNvPr id="127" name="TextBox 20"/>
          <p:cNvSpPr txBox="1"/>
          <p:nvPr/>
        </p:nvSpPr>
        <p:spPr>
          <a:xfrm>
            <a:off x="13230898" y="8280000"/>
            <a:ext cx="2455376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Источник тока</a:t>
            </a:r>
          </a:p>
        </p:txBody>
      </p:sp>
      <p:sp>
        <p:nvSpPr>
          <p:cNvPr id="128" name="TextBox 22"/>
          <p:cNvSpPr txBox="1"/>
          <p:nvPr/>
        </p:nvSpPr>
        <p:spPr>
          <a:xfrm>
            <a:off x="8615948" y="8280000"/>
            <a:ext cx="160642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Динамик</a:t>
            </a:r>
          </a:p>
        </p:txBody>
      </p:sp>
      <p:sp>
        <p:nvSpPr>
          <p:cNvPr id="129" name="TextBox 24"/>
          <p:cNvSpPr txBox="1"/>
          <p:nvPr/>
        </p:nvSpPr>
        <p:spPr>
          <a:xfrm>
            <a:off x="17905440" y="3959998"/>
            <a:ext cx="4318462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pc="-75" sz="2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Инструменты – паяльник, при необходимости</a:t>
            </a:r>
          </a:p>
        </p:txBody>
      </p:sp>
      <p:pic>
        <p:nvPicPr>
          <p:cNvPr id="130" name="Рисунок 1" descr="Рисунок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2264" y="9069978"/>
            <a:ext cx="4048124" cy="2695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9314" y="9140186"/>
            <a:ext cx="3070987" cy="2873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Рисунок 3" descr="Рисунок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0881" y="5290825"/>
            <a:ext cx="3815441" cy="2070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Рисунок 5" descr="Рисунок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81019" y="5064192"/>
            <a:ext cx="3033481" cy="220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Рисунок 6" descr="Рисунок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9314" y="4966920"/>
            <a:ext cx="3510315" cy="2710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Рисунок 7" descr="Рисунок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72685" y="8931865"/>
            <a:ext cx="29718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Рисунок 8" descr="Рисунок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859720" y="5692235"/>
            <a:ext cx="4634519" cy="557012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 Из чего собрать колонку? (Железо)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Скругленный прямоугольник 8"/>
          <p:cNvGrpSpPr/>
          <p:nvPr/>
        </p:nvGrpSpPr>
        <p:grpSpPr>
          <a:xfrm>
            <a:off x="1367998" y="3545514"/>
            <a:ext cx="21600001" cy="8712001"/>
            <a:chOff x="0" y="0"/>
            <a:chExt cx="21599999" cy="8711999"/>
          </a:xfrm>
        </p:grpSpPr>
        <p:sp>
          <p:nvSpPr>
            <p:cNvPr id="141" name="Закругленный прямоугольник"/>
            <p:cNvSpPr/>
            <p:nvPr/>
          </p:nvSpPr>
          <p:spPr>
            <a:xfrm>
              <a:off x="0" y="0"/>
              <a:ext cx="21600000" cy="8712000"/>
            </a:xfrm>
            <a:prstGeom prst="roundRect">
              <a:avLst>
                <a:gd name="adj" fmla="val 4498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142" name="Схема подключения микрофона, усилителя и динамика к микросхеме…"/>
            <p:cNvSpPr txBox="1"/>
            <p:nvPr/>
          </p:nvSpPr>
          <p:spPr>
            <a:xfrm>
              <a:off x="225948" y="117948"/>
              <a:ext cx="21220104" cy="313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Схема подключения микрофона, усилителя и динамика к микросхеме 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1. Микроконтроллер </a:t>
              </a:r>
              <a:r>
                <a:t>ESP-32-DEVKIT-1; </a:t>
              </a:r>
              <a:br/>
              <a:r>
                <a:t>2. </a:t>
              </a:r>
              <a:r>
                <a:t>Микрофон </a:t>
              </a:r>
              <a:r>
                <a:t>I2S; </a:t>
              </a:r>
              <a:br/>
              <a:r>
                <a:t>3. </a:t>
              </a:r>
              <a:r>
                <a:t>Усилитель </a:t>
              </a:r>
              <a:r>
                <a:t>I2S; </a:t>
              </a:r>
              <a:br/>
              <a:r>
                <a:t>4. </a:t>
              </a:r>
              <a:r>
                <a:t>Динамик</a:t>
              </a:r>
            </a:p>
          </p:txBody>
        </p:sp>
      </p:grpSp>
      <p:pic>
        <p:nvPicPr>
          <p:cNvPr id="144" name="Рисунок 1" descr="Рисунок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1594" y="4586699"/>
            <a:ext cx="12333939" cy="7438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410" y="7422677"/>
            <a:ext cx="2366931" cy="2845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Рисунок 3" descr="Рисунок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99779" y="8548247"/>
            <a:ext cx="2075116" cy="207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Рисунок 6" descr="Рисунок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510800" y="4979591"/>
            <a:ext cx="2794721" cy="209604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Собираем колонку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Скругленный прямоугольник 2"/>
          <p:cNvGrpSpPr/>
          <p:nvPr/>
        </p:nvGrpSpPr>
        <p:grpSpPr>
          <a:xfrm>
            <a:off x="1367998" y="3545514"/>
            <a:ext cx="21600001" cy="8712001"/>
            <a:chOff x="0" y="0"/>
            <a:chExt cx="21599999" cy="8711999"/>
          </a:xfrm>
        </p:grpSpPr>
        <p:sp>
          <p:nvSpPr>
            <p:cNvPr id="152" name="Закругленный прямоугольник"/>
            <p:cNvSpPr/>
            <p:nvPr/>
          </p:nvSpPr>
          <p:spPr>
            <a:xfrm>
              <a:off x="0" y="0"/>
              <a:ext cx="21600000" cy="8712000"/>
            </a:xfrm>
            <a:prstGeom prst="roundRect">
              <a:avLst>
                <a:gd name="adj" fmla="val 4498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28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</a:p>
          </p:txBody>
        </p:sp>
        <p:sp>
          <p:nvSpPr>
            <p:cNvPr id="153" name="Умная колонка в сборе с источником питания и без"/>
            <p:cNvSpPr txBox="1"/>
            <p:nvPr/>
          </p:nvSpPr>
          <p:spPr>
            <a:xfrm>
              <a:off x="225948" y="117948"/>
              <a:ext cx="21220104" cy="113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>
              <a:lvl1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lvl1pPr>
            </a:lstStyle>
            <a:p>
              <a:pPr/>
              <a:r>
                <a:t>Умная колонка в сборе с источником питания и без</a:t>
              </a:r>
            </a:p>
          </p:txBody>
        </p:sp>
      </p:grpSp>
      <p:sp>
        <p:nvSpPr>
          <p:cNvPr id="155" name="2"/>
          <p:cNvSpPr txBox="1"/>
          <p:nvPr/>
        </p:nvSpPr>
        <p:spPr>
          <a:xfrm>
            <a:off x="22639752" y="12522199"/>
            <a:ext cx="2202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56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5447" y="5263038"/>
            <a:ext cx="8823962" cy="570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3423" y="5021038"/>
            <a:ext cx="3777713" cy="664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Рисунок 8" descr="Рисунок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2628" y="8835634"/>
            <a:ext cx="4472454" cy="292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Рисунок 9" descr="Рисунок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6426" y="4767124"/>
            <a:ext cx="4472454" cy="435013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Железный результат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Скругленный прямоугольник 11"/>
          <p:cNvSpPr/>
          <p:nvPr/>
        </p:nvSpPr>
        <p:spPr>
          <a:xfrm>
            <a:off x="1367998" y="3545514"/>
            <a:ext cx="14611100" cy="8712001"/>
          </a:xfrm>
          <a:prstGeom prst="roundRect">
            <a:avLst>
              <a:gd name="adj" fmla="val 4594"/>
            </a:avLst>
          </a:prstGeom>
          <a:solidFill>
            <a:srgbClr val="FFFFFF">
              <a:alpha val="8000"/>
            </a:srgbClr>
          </a:solidFill>
          <a:ln w="635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2"/>
          <p:cNvSpPr txBox="1"/>
          <p:nvPr/>
        </p:nvSpPr>
        <p:spPr>
          <a:xfrm>
            <a:off x="22639752" y="12522199"/>
            <a:ext cx="2202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10000"/>
              </a:lnSpc>
              <a:defRPr sz="1500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6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7615" y="6006019"/>
            <a:ext cx="3385086" cy="3385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92000" y="5974291"/>
            <a:ext cx="3168000" cy="35667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Экосистема"/>
          <p:cNvSpPr txBox="1"/>
          <p:nvPr/>
        </p:nvSpPr>
        <p:spPr>
          <a:xfrm>
            <a:off x="5923457" y="7427548"/>
            <a:ext cx="813595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b="1" spc="-100" sz="9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169" name="Экосистема"/>
          <p:cNvSpPr txBox="1"/>
          <p:nvPr/>
        </p:nvSpPr>
        <p:spPr>
          <a:xfrm>
            <a:off x="10817390" y="7427549"/>
            <a:ext cx="813594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b="1" spc="-100" sz="9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70" name="Рисунок 3" descr="Рисунок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6295" y="5929084"/>
            <a:ext cx="3462020" cy="34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Оживляем кодом (Софт колонки)</a:t>
            </a:r>
          </a:p>
        </p:txBody>
      </p:sp>
      <p:grpSp>
        <p:nvGrpSpPr>
          <p:cNvPr id="174" name="Скругленный прямоугольник 6"/>
          <p:cNvGrpSpPr/>
          <p:nvPr/>
        </p:nvGrpSpPr>
        <p:grpSpPr>
          <a:xfrm>
            <a:off x="16306472" y="3546676"/>
            <a:ext cx="6660001" cy="8712000"/>
            <a:chOff x="0" y="0"/>
            <a:chExt cx="6659999" cy="8711999"/>
          </a:xfrm>
        </p:grpSpPr>
        <p:sp>
          <p:nvSpPr>
            <p:cNvPr id="172" name="Закругленный прямоугольник"/>
            <p:cNvSpPr/>
            <p:nvPr/>
          </p:nvSpPr>
          <p:spPr>
            <a:xfrm>
              <a:off x="0" y="0"/>
              <a:ext cx="6660000" cy="8712000"/>
            </a:xfrm>
            <a:prstGeom prst="roundRect">
              <a:avLst>
                <a:gd name="adj" fmla="val 5624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3" name="Ссылка  на репозиторий с исходным кодом"/>
            <p:cNvSpPr txBox="1"/>
            <p:nvPr/>
          </p:nvSpPr>
          <p:spPr>
            <a:xfrm>
              <a:off x="220879" y="112879"/>
              <a:ext cx="6290241" cy="219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Ссылка </a:t>
              </a:r>
              <a:br/>
              <a:r>
                <a:t>на репозиторий с исходным кодом</a:t>
              </a:r>
            </a:p>
          </p:txBody>
        </p:sp>
      </p:grpSp>
      <p:sp>
        <p:nvSpPr>
          <p:cNvPr id="175" name="Скругленный прямоугольник 8"/>
          <p:cNvSpPr/>
          <p:nvPr/>
        </p:nvSpPr>
        <p:spPr>
          <a:xfrm>
            <a:off x="16846472" y="6248072"/>
            <a:ext cx="5580001" cy="5580001"/>
          </a:xfrm>
          <a:prstGeom prst="roundRect">
            <a:avLst>
              <a:gd name="adj" fmla="val 455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" name="Рисунок 10" descr="Рисунок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17162" y="6597104"/>
            <a:ext cx="4881938" cy="4881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" y="0"/>
                </a:moveTo>
                <a:cubicBezTo>
                  <a:pt x="222" y="0"/>
                  <a:pt x="0" y="222"/>
                  <a:pt x="0" y="495"/>
                </a:cubicBezTo>
                <a:lnTo>
                  <a:pt x="0" y="21105"/>
                </a:lnTo>
                <a:cubicBezTo>
                  <a:pt x="0" y="21378"/>
                  <a:pt x="222" y="21600"/>
                  <a:pt x="495" y="21600"/>
                </a:cubicBezTo>
                <a:lnTo>
                  <a:pt x="21105" y="21600"/>
                </a:lnTo>
                <a:cubicBezTo>
                  <a:pt x="21378" y="21600"/>
                  <a:pt x="21600" y="21378"/>
                  <a:pt x="21600" y="21105"/>
                </a:cubicBezTo>
                <a:lnTo>
                  <a:pt x="21600" y="495"/>
                </a:lnTo>
                <a:cubicBezTo>
                  <a:pt x="21600" y="222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Скругленный прямоугольник 4"/>
          <p:cNvGrpSpPr/>
          <p:nvPr/>
        </p:nvGrpSpPr>
        <p:grpSpPr>
          <a:xfrm>
            <a:off x="7488370" y="3545514"/>
            <a:ext cx="8490729" cy="8834630"/>
            <a:chOff x="0" y="0"/>
            <a:chExt cx="8490728" cy="8834628"/>
          </a:xfrm>
        </p:grpSpPr>
        <p:sp>
          <p:nvSpPr>
            <p:cNvPr id="180" name="Закругленный прямоугольник"/>
            <p:cNvSpPr/>
            <p:nvPr/>
          </p:nvSpPr>
          <p:spPr>
            <a:xfrm>
              <a:off x="0" y="0"/>
              <a:ext cx="8490729" cy="8712000"/>
            </a:xfrm>
            <a:prstGeom prst="roundRect">
              <a:avLst>
                <a:gd name="adj" fmla="val 4801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181" name="Библиотеки Python:…"/>
            <p:cNvSpPr txBox="1"/>
            <p:nvPr/>
          </p:nvSpPr>
          <p:spPr>
            <a:xfrm>
              <a:off x="266568" y="158568"/>
              <a:ext cx="8101592" cy="8676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8000" tIns="288000" rIns="288000" bIns="288000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Библиотеки </a:t>
              </a:r>
              <a:r>
                <a:t>Python</a:t>
              </a:r>
              <a:r>
                <a:rPr>
                  <a:solidFill>
                    <a:srgbClr val="FFFFFF"/>
                  </a:solidFill>
                </a:rPr>
                <a:t>: </a:t>
              </a:r>
              <a:endParaRPr>
                <a:latin typeface="SB Sans Text"/>
                <a:ea typeface="SB Sans Text"/>
                <a:cs typeface="SB Sans Text"/>
                <a:sym typeface="SB Sans Tex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Socket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для работы с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UDP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Pyaudio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для работы со звуком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Vosk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распознавание речи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Json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работа с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JSON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Time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для работы с временными интервалами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Requests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отправка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HTTP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запросов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Flask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веб сервер для отдачи ауди файла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Gtts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преобразования текста в речь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Threading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многопоточность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Os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работа с файловой системой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Gigachat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API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для работы с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GigaChat</a:t>
              </a:r>
              <a:endParaRPr>
                <a:latin typeface="SB Sans Text Light"/>
                <a:ea typeface="SB Sans Text Light"/>
                <a:cs typeface="SB Sans Text Light"/>
                <a:sym typeface="SB Sans Text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Re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регулярные выражения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31788" indent="-331788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Vosk-model-small-ru-0.22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–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нейронная сеть для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 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распознавания речи, работает с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Vosk, </a:t>
              </a:r>
              <a:r>
                <a:rPr>
                  <a:latin typeface="SB Sans Text Light"/>
                  <a:ea typeface="SB Sans Text Light"/>
                  <a:cs typeface="SB Sans Text Light"/>
                  <a:sym typeface="SB Sans Text Light"/>
                </a:rPr>
                <a:t>необходимо скачать</a:t>
              </a:r>
            </a:p>
          </p:txBody>
        </p:sp>
      </p:grpSp>
      <p:sp>
        <p:nvSpPr>
          <p:cNvPr id="183" name="О статусе реализации информационной политики и перспективах развития маркетингового направления в ПАО Сбербанк"/>
          <p:cNvSpPr txBox="1"/>
          <p:nvPr/>
        </p:nvSpPr>
        <p:spPr>
          <a:xfrm>
            <a:off x="1367999" y="1223999"/>
            <a:ext cx="180000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b="1" spc="-75" sz="6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Мозги в облаке (Серверная часть)</a:t>
            </a:r>
          </a:p>
        </p:txBody>
      </p:sp>
      <p:sp>
        <p:nvSpPr>
          <p:cNvPr id="184" name="Экосистема"/>
          <p:cNvSpPr txBox="1"/>
          <p:nvPr/>
        </p:nvSpPr>
        <p:spPr>
          <a:xfrm>
            <a:off x="19157601" y="9222268"/>
            <a:ext cx="813594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70000"/>
              </a:lnSpc>
              <a:defRPr b="1" spc="-100" sz="9600">
                <a:solidFill>
                  <a:srgbClr val="FFFFFF"/>
                </a:solidFill>
                <a:latin typeface="SB Sans Display Semibold"/>
                <a:ea typeface="SB Sans Display Semibold"/>
                <a:cs typeface="SB Sans Display Semibold"/>
                <a:sym typeface="SB Sans Display Semibold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85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73241" y="8829734"/>
            <a:ext cx="1851916" cy="2032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Рисунок 11" descr="Рисунок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31718" y="8829734"/>
            <a:ext cx="1851916" cy="185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Рисунок 12" descr="Рисунок 12"/>
          <p:cNvPicPr>
            <a:picLocks noChangeAspect="1"/>
          </p:cNvPicPr>
          <p:nvPr/>
        </p:nvPicPr>
        <p:blipFill>
          <a:blip r:embed="rId5">
            <a:extLst/>
          </a:blip>
          <a:srcRect l="0" t="0" r="2" b="2"/>
          <a:stretch>
            <a:fillRect/>
          </a:stretch>
        </p:blipFill>
        <p:spPr>
          <a:xfrm>
            <a:off x="1367998" y="3545516"/>
            <a:ext cx="5759848" cy="871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0" y="0"/>
                </a:moveTo>
                <a:cubicBezTo>
                  <a:pt x="609" y="0"/>
                  <a:pt x="0" y="402"/>
                  <a:pt x="0" y="899"/>
                </a:cubicBezTo>
                <a:lnTo>
                  <a:pt x="0" y="20701"/>
                </a:lnTo>
                <a:cubicBezTo>
                  <a:pt x="0" y="21198"/>
                  <a:pt x="609" y="21600"/>
                  <a:pt x="1360" y="21600"/>
                </a:cubicBezTo>
                <a:lnTo>
                  <a:pt x="20240" y="21600"/>
                </a:lnTo>
                <a:cubicBezTo>
                  <a:pt x="20991" y="21600"/>
                  <a:pt x="21600" y="21198"/>
                  <a:pt x="21600" y="20701"/>
                </a:cubicBezTo>
                <a:lnTo>
                  <a:pt x="21600" y="899"/>
                </a:lnTo>
                <a:cubicBezTo>
                  <a:pt x="21600" y="402"/>
                  <a:pt x="20991" y="0"/>
                  <a:pt x="20240" y="0"/>
                </a:cubicBezTo>
                <a:lnTo>
                  <a:pt x="1360" y="0"/>
                </a:lnTo>
                <a:close/>
              </a:path>
            </a:pathLst>
          </a:custGeom>
          <a:ln w="6350">
            <a:solidFill>
              <a:srgbClr val="FFFFFF">
                <a:alpha val="60000"/>
              </a:srgbClr>
            </a:solidFill>
          </a:ln>
        </p:spPr>
      </p:pic>
      <p:grpSp>
        <p:nvGrpSpPr>
          <p:cNvPr id="190" name="Скругленный прямоугольник 27"/>
          <p:cNvGrpSpPr/>
          <p:nvPr/>
        </p:nvGrpSpPr>
        <p:grpSpPr>
          <a:xfrm>
            <a:off x="16306472" y="3545514"/>
            <a:ext cx="6661527" cy="8712001"/>
            <a:chOff x="0" y="0"/>
            <a:chExt cx="6661525" cy="8711999"/>
          </a:xfrm>
        </p:grpSpPr>
        <p:sp>
          <p:nvSpPr>
            <p:cNvPr id="188" name="Закругленный прямоугольник"/>
            <p:cNvSpPr/>
            <p:nvPr/>
          </p:nvSpPr>
          <p:spPr>
            <a:xfrm>
              <a:off x="0" y="0"/>
              <a:ext cx="6661526" cy="8712000"/>
            </a:xfrm>
            <a:prstGeom prst="roundRect">
              <a:avLst>
                <a:gd name="adj" fmla="val 5869"/>
              </a:avLst>
            </a:prstGeom>
            <a:solidFill>
              <a:srgbClr val="FFFFFF">
                <a:alpha val="8000"/>
              </a:srgbClr>
            </a:solidFill>
            <a:ln w="6350" cap="flat">
              <a:solidFill>
                <a:srgbClr val="FFFFFF">
                  <a:alpha val="6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spc="-75" sz="7500">
                  <a:solidFill>
                    <a:srgbClr val="FFFFFF"/>
                  </a:solidFill>
                  <a:latin typeface="SB Sans Display Light"/>
                  <a:ea typeface="SB Sans Display Light"/>
                  <a:cs typeface="SB Sans Display Light"/>
                  <a:sym typeface="SB Sans Display Light"/>
                </a:defRPr>
              </a:pPr>
            </a:p>
          </p:txBody>
        </p:sp>
        <p:sp>
          <p:nvSpPr>
            <p:cNvPr id="189" name="Что потребуется настроить:…"/>
            <p:cNvSpPr txBox="1"/>
            <p:nvPr/>
          </p:nvSpPr>
          <p:spPr>
            <a:xfrm>
              <a:off x="225684" y="117684"/>
              <a:ext cx="6282158" cy="3960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3999" tIns="323999" rIns="323999" bIns="323999" numCol="1" anchor="t">
              <a:spAutoFit/>
            </a:bodyPr>
            <a:lstStyle/>
            <a:p>
              <a:pPr algn="l">
                <a:lnSpc>
                  <a:spcPct val="110000"/>
                </a:lnSpc>
                <a:spcBef>
                  <a:spcPts val="800"/>
                </a:spcBef>
                <a:defRPr b="1" spc="-75" sz="3200">
                  <a:solidFill>
                    <a:srgbClr val="FFFFFF">
                      <a:alpha val="92000"/>
                    </a:srgbClr>
                  </a:solidFill>
                  <a:latin typeface="SB Sans Text Semibold"/>
                  <a:ea typeface="SB Sans Text Semibold"/>
                  <a:cs typeface="SB Sans Text Semibold"/>
                  <a:sym typeface="SB Sans Text Semibold"/>
                </a:defRPr>
              </a:pPr>
              <a:r>
                <a:t>Что потребуется настроить</a:t>
              </a:r>
              <a:r>
                <a:rPr>
                  <a:solidFill>
                    <a:srgbClr val="FFFFFF"/>
                  </a:solidFill>
                </a:rPr>
                <a:t>: </a:t>
              </a:r>
              <a:endParaRPr>
                <a:latin typeface="SB Sans Text"/>
                <a:ea typeface="SB Sans Text"/>
                <a:cs typeface="SB Sans Text"/>
                <a:sym typeface="SB Sans Text"/>
              </a:endParaRPr>
            </a:p>
            <a:p>
              <a:pPr marL="347663" indent="-347663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Установить </a:t>
              </a:r>
              <a:r>
                <a:t>Python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47663" indent="-347663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Прописать в </a:t>
              </a:r>
              <a:r>
                <a:t>Python </a:t>
              </a:r>
              <a:r>
                <a:t>приложения </a:t>
              </a:r>
              <a:r>
                <a:t>Token </a:t>
              </a:r>
              <a:r>
                <a:t>для </a:t>
              </a:r>
              <a:r>
                <a:t>GigaChata </a:t>
              </a:r>
              <a:r>
                <a:t>и </a:t>
              </a:r>
              <a:r>
                <a:t>IP </a:t>
              </a:r>
              <a:r>
                <a:t>адрес умной колонки (</a:t>
              </a:r>
              <a:r>
                <a:t>ESP32)</a:t>
              </a:r>
              <a:endParaRPr sz="7500">
                <a:solidFill>
                  <a:srgbClr val="FFFFFF"/>
                </a:solidFill>
                <a:latin typeface="SB Sans Display Light"/>
                <a:ea typeface="SB Sans Display Light"/>
                <a:cs typeface="SB Sans Display Light"/>
                <a:sym typeface="SB Sans Display Light"/>
              </a:endParaRPr>
            </a:p>
            <a:p>
              <a:pPr marL="347663" indent="-347663" algn="l">
                <a:lnSpc>
                  <a:spcPct val="110000"/>
                </a:lnSpc>
                <a:spcBef>
                  <a:spcPts val="800"/>
                </a:spcBef>
                <a:buSzPct val="100000"/>
                <a:buFont typeface="Arial"/>
                <a:buChar char="•"/>
                <a:defRPr spc="-75" sz="2500">
                  <a:solidFill>
                    <a:srgbClr val="FFFFFF">
                      <a:alpha val="92000"/>
                    </a:srgbClr>
                  </a:solidFill>
                  <a:latin typeface="SB Sans Text"/>
                  <a:ea typeface="SB Sans Text"/>
                  <a:cs typeface="SB Sans Text"/>
                  <a:sym typeface="SB Sans Text"/>
                </a:defRPr>
              </a:pPr>
              <a:r>
                <a:t>В умной колонке прописать </a:t>
              </a:r>
              <a:br/>
              <a:r>
                <a:t>IP </a:t>
              </a:r>
              <a:r>
                <a:t>адрес сервера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0000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